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256" r:id="rId2"/>
    <p:sldId id="265" r:id="rId3"/>
    <p:sldId id="309" r:id="rId4"/>
    <p:sldId id="286" r:id="rId5"/>
    <p:sldId id="287"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270" r:id="rId28"/>
    <p:sldId id="285" r:id="rId29"/>
    <p:sldId id="284" r:id="rId30"/>
  </p:sldIdLst>
  <p:sldSz cx="24384000" cy="13716000"/>
  <p:notesSz cx="6858000" cy="9144000"/>
  <p:embeddedFontLst>
    <p:embeddedFont>
      <p:font typeface="Avenir Black" panose="02000503020000020003" pitchFamily="2" charset="0"/>
      <p:bold r:id="rId32"/>
      <p:italic r:id="rId33"/>
      <p:boldItalic r:id="rId34"/>
    </p:embeddedFont>
    <p:embeddedFont>
      <p:font typeface="Avenir Book" panose="02000503020000020003" pitchFamily="2" charset="0"/>
      <p:regular r:id="rId35"/>
      <p:italic r:id="rId36"/>
    </p:embeddedFon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OCRB" panose="020B0609020202020204" pitchFamily="49" charset="77"/>
      <p:regular r:id="rId42"/>
    </p:embeddedFont>
    <p:embeddedFont>
      <p:font typeface="Open Sans ExtraBold" panose="020B0606030504020204" pitchFamily="34" charset="0"/>
      <p:bold r:id="rId43"/>
      <p:italic r:id="rId44"/>
      <p:boldItalic r:id="rId45"/>
    </p:embeddedFont>
    <p:embeddedFont>
      <p:font typeface="Open Sans Light" panose="020B0306030504020204" pitchFamily="34" charset="0"/>
      <p:regular r:id="rId46"/>
      <p:italic r:id="rId47"/>
    </p:embeddedFont>
    <p:embeddedFont>
      <p:font typeface="Open Sans Semibold" panose="020B0606030504020204" pitchFamily="34" charset="0"/>
      <p:regular r:id="rId48"/>
      <p:bold r:id="rId49"/>
      <p:italic r:id="rId50"/>
      <p:boldItalic r:id="rId51"/>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3" autoAdjust="0"/>
    <p:restoredTop sz="87809"/>
  </p:normalViewPr>
  <p:slideViewPr>
    <p:cSldViewPr snapToGrid="0" snapToObjects="1">
      <p:cViewPr varScale="1">
        <p:scale>
          <a:sx n="48" d="100"/>
          <a:sy n="48" d="100"/>
        </p:scale>
        <p:origin x="1136" y="23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152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2353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2167377" y="4125886"/>
            <a:ext cx="20057623" cy="8523314"/>
          </a:xfrm>
        </p:spPr>
        <p:txBody>
          <a:bodyPr>
            <a:normAutofit/>
          </a:bodyPr>
          <a:lstStyle>
            <a:lvl1pPr marL="4572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spcBef>
                <a:spcPts val="0"/>
              </a:spcBef>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spcBef>
                <a:spcPts val="0"/>
              </a:spcBef>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
        <p:nvSpPr>
          <p:cNvPr id="2" name="Content Placeholder 7">
            <a:extLst>
              <a:ext uri="{FF2B5EF4-FFF2-40B4-BE49-F238E27FC236}">
                <a16:creationId xmlns:a16="http://schemas.microsoft.com/office/drawing/2014/main" id="{86CA9C0B-2297-D313-69D1-18E9286ABA5C}"/>
              </a:ext>
            </a:extLst>
          </p:cNvPr>
          <p:cNvSpPr>
            <a:spLocks noGrp="1"/>
          </p:cNvSpPr>
          <p:nvPr>
            <p:ph sz="quarter" idx="11"/>
          </p:nvPr>
        </p:nvSpPr>
        <p:spPr>
          <a:xfrm>
            <a:off x="2167377" y="4470400"/>
            <a:ext cx="20057623" cy="7374436"/>
          </a:xfrm>
        </p:spPr>
        <p:txBody>
          <a:bodyPr>
            <a:normAutofit/>
          </a:bodyPr>
          <a:lstStyle>
            <a:lvl1pPr marL="4572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spcBef>
                <a:spcPts val="0"/>
              </a:spcBef>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914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3115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5.bin"/><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5.emf"/><Relationship Id="rId5" Type="http://schemas.openxmlformats.org/officeDocument/2006/relationships/oleObject" Target="../embeddings/oleObject7.bin"/><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4.emf"/><Relationship Id="rId2"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oleObject" Target="../embeddings/oleObject3.bin"/><Relationship Id="rId5" Type="http://schemas.openxmlformats.org/officeDocument/2006/relationships/image" Target="../media/image23.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4.bin"/><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a:xfrm>
            <a:off x="1201342" y="8050247"/>
            <a:ext cx="21971001" cy="1905001"/>
          </a:xfrm>
        </p:spPr>
        <p:txBody>
          <a:bodyPr/>
          <a:lstStyle/>
          <a:p>
            <a:r>
              <a:rPr lang="en-US" cap="none" dirty="0"/>
              <a:t>Session 16</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xfrm>
            <a:off x="1206496" y="3870390"/>
            <a:ext cx="21971004" cy="3917819"/>
          </a:xfrm>
        </p:spPr>
        <p:txBody>
          <a:bodyPr/>
          <a:lstStyle/>
          <a:p>
            <a:r>
              <a:rPr lang="en-US" cap="none" dirty="0"/>
              <a:t>Dynamic programming: Matrix Chain Multiplication</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A9A22-B263-8F16-480D-CFC6570AD55C}"/>
              </a:ext>
            </a:extLst>
          </p:cNvPr>
          <p:cNvSpPr>
            <a:spLocks noGrp="1"/>
          </p:cNvSpPr>
          <p:nvPr>
            <p:ph type="title"/>
          </p:nvPr>
        </p:nvSpPr>
        <p:spPr/>
        <p:txBody>
          <a:bodyPr>
            <a:normAutofit fontScale="90000"/>
          </a:bodyPr>
          <a:lstStyle/>
          <a:p>
            <a:r>
              <a:rPr lang="en-US" sz="4000" dirty="0"/>
              <a:t>Solving matrix chain multiplication problem</a:t>
            </a:r>
            <a:br>
              <a:rPr lang="en-US" sz="4000" dirty="0"/>
            </a:br>
            <a:endParaRPr lang="en-US" dirty="0"/>
          </a:p>
        </p:txBody>
      </p:sp>
      <p:sp>
        <p:nvSpPr>
          <p:cNvPr id="3" name="Text Placeholder 2">
            <a:extLst>
              <a:ext uri="{FF2B5EF4-FFF2-40B4-BE49-F238E27FC236}">
                <a16:creationId xmlns:a16="http://schemas.microsoft.com/office/drawing/2014/main" id="{5D9CDB26-272D-C3AF-38E1-B003F1124316}"/>
              </a:ext>
            </a:extLst>
          </p:cNvPr>
          <p:cNvSpPr>
            <a:spLocks noGrp="1"/>
          </p:cNvSpPr>
          <p:nvPr>
            <p:ph type="body" sz="quarter" idx="10"/>
          </p:nvPr>
        </p:nvSpPr>
        <p:spPr>
          <a:xfrm>
            <a:off x="2167377" y="2419728"/>
            <a:ext cx="13795434" cy="803546"/>
          </a:xfrm>
        </p:spPr>
        <p:txBody>
          <a:bodyPr/>
          <a:lstStyle/>
          <a:p>
            <a:r>
              <a:rPr lang="en-US" altLang="zh-TW" sz="3200" dirty="0"/>
              <a:t>Step 3: Computing the optimal costs </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794B691-EAB5-AD81-54B8-BBC9A469E3E4}"/>
                  </a:ext>
                </a:extLst>
              </p:cNvPr>
              <p:cNvSpPr>
                <a:spLocks noGrp="1"/>
              </p:cNvSpPr>
              <p:nvPr>
                <p:ph sz="quarter" idx="11"/>
              </p:nvPr>
            </p:nvSpPr>
            <p:spPr>
              <a:xfrm>
                <a:off x="15962811" y="4125886"/>
                <a:ext cx="6262189" cy="8523314"/>
              </a:xfrm>
            </p:spPr>
            <p:txBody>
              <a:bodyPr>
                <a:normAutofit/>
              </a:bodyPr>
              <a:lstStyle/>
              <a:p>
                <a:pPr marL="0" indent="0">
                  <a:buNone/>
                </a:pPr>
                <a:r>
                  <a:rPr lang="en-US" dirty="0"/>
                  <a:t>The running time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making it more efficient than counting the parenthesizes.</a:t>
                </a:r>
              </a:p>
            </p:txBody>
          </p:sp>
        </mc:Choice>
        <mc:Fallback xmlns="">
          <p:sp>
            <p:nvSpPr>
              <p:cNvPr id="4" name="Content Placeholder 3">
                <a:extLst>
                  <a:ext uri="{FF2B5EF4-FFF2-40B4-BE49-F238E27FC236}">
                    <a16:creationId xmlns:a16="http://schemas.microsoft.com/office/drawing/2014/main" id="{2794B691-EAB5-AD81-54B8-BBC9A469E3E4}"/>
                  </a:ext>
                </a:extLst>
              </p:cNvPr>
              <p:cNvSpPr>
                <a:spLocks noGrp="1" noRot="1" noChangeAspect="1" noMove="1" noResize="1" noEditPoints="1" noAdjustHandles="1" noChangeArrowheads="1" noChangeShapeType="1" noTextEdit="1"/>
              </p:cNvSpPr>
              <p:nvPr>
                <p:ph sz="quarter" idx="11"/>
              </p:nvPr>
            </p:nvSpPr>
            <p:spPr>
              <a:xfrm>
                <a:off x="15962811" y="4125886"/>
                <a:ext cx="6262189" cy="8523314"/>
              </a:xfrm>
              <a:blipFill>
                <a:blip r:embed="rId2"/>
                <a:stretch>
                  <a:fillRect l="-4251" t="-1040" r="-2834"/>
                </a:stretch>
              </a:blipFill>
            </p:spPr>
            <p:txBody>
              <a:bodyPr/>
              <a:lstStyle/>
              <a:p>
                <a:r>
                  <a:rPr lang="en-US">
                    <a:noFill/>
                  </a:rPr>
                  <a:t> </a:t>
                </a:r>
              </a:p>
            </p:txBody>
          </p:sp>
        </mc:Fallback>
      </mc:AlternateContent>
      <p:pic>
        <p:nvPicPr>
          <p:cNvPr id="6" name="Picture 5" descr="A math equations on a white background&#10;&#10;Description automatically generated">
            <a:extLst>
              <a:ext uri="{FF2B5EF4-FFF2-40B4-BE49-F238E27FC236}">
                <a16:creationId xmlns:a16="http://schemas.microsoft.com/office/drawing/2014/main" id="{1CE8CFF9-FAA3-B0DD-BFF6-C2C3DBE2D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0" y="3910512"/>
            <a:ext cx="13535732" cy="8523314"/>
          </a:xfrm>
          <a:prstGeom prst="rect">
            <a:avLst/>
          </a:prstGeom>
        </p:spPr>
      </p:pic>
    </p:spTree>
    <p:extLst>
      <p:ext uri="{BB962C8B-B14F-4D97-AF65-F5344CB8AC3E}">
        <p14:creationId xmlns:p14="http://schemas.microsoft.com/office/powerpoint/2010/main" val="25181258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3FDE-CED7-1A01-0345-CBAF057C5DE7}"/>
              </a:ext>
            </a:extLst>
          </p:cNvPr>
          <p:cNvSpPr>
            <a:spLocks noGrp="1"/>
          </p:cNvSpPr>
          <p:nvPr>
            <p:ph type="title"/>
          </p:nvPr>
        </p:nvSpPr>
        <p:spPr/>
        <p:txBody>
          <a:bodyPr>
            <a:normAutofit fontScale="90000"/>
          </a:bodyPr>
          <a:lstStyle/>
          <a:p>
            <a:r>
              <a:rPr lang="en-US" sz="4000" dirty="0"/>
              <a:t>Solving matrix chain multiplication problem</a:t>
            </a:r>
            <a:br>
              <a:rPr lang="en-US" sz="4000" dirty="0"/>
            </a:br>
            <a:endParaRPr lang="en-US" dirty="0"/>
          </a:p>
        </p:txBody>
      </p:sp>
      <p:sp>
        <p:nvSpPr>
          <p:cNvPr id="3" name="Text Placeholder 2">
            <a:extLst>
              <a:ext uri="{FF2B5EF4-FFF2-40B4-BE49-F238E27FC236}">
                <a16:creationId xmlns:a16="http://schemas.microsoft.com/office/drawing/2014/main" id="{88ECA4B3-62AE-811A-06DA-37E3C4E62D08}"/>
              </a:ext>
            </a:extLst>
          </p:cNvPr>
          <p:cNvSpPr>
            <a:spLocks noGrp="1"/>
          </p:cNvSpPr>
          <p:nvPr>
            <p:ph type="body" sz="quarter" idx="10"/>
          </p:nvPr>
        </p:nvSpPr>
        <p:spPr/>
        <p:txBody>
          <a:bodyPr/>
          <a:lstStyle/>
          <a:p>
            <a:endParaRPr lang="en-US" dirty="0"/>
          </a:p>
        </p:txBody>
      </p:sp>
      <p:graphicFrame>
        <p:nvGraphicFramePr>
          <p:cNvPr id="5" name="Content Placeholder 4">
            <a:extLst>
              <a:ext uri="{FF2B5EF4-FFF2-40B4-BE49-F238E27FC236}">
                <a16:creationId xmlns:a16="http://schemas.microsoft.com/office/drawing/2014/main" id="{DBF2882E-12EB-3332-6C4F-5A02E9E7C903}"/>
              </a:ext>
            </a:extLst>
          </p:cNvPr>
          <p:cNvGraphicFramePr>
            <a:graphicFrameLocks noGrp="1" noChangeAspect="1"/>
          </p:cNvGraphicFramePr>
          <p:nvPr>
            <p:ph sz="quarter" idx="11"/>
            <p:extLst>
              <p:ext uri="{D42A27DB-BD31-4B8C-83A1-F6EECF244321}">
                <p14:modId xmlns:p14="http://schemas.microsoft.com/office/powerpoint/2010/main" val="241903093"/>
              </p:ext>
            </p:extLst>
          </p:nvPr>
        </p:nvGraphicFramePr>
        <p:xfrm>
          <a:off x="8291579" y="4753429"/>
          <a:ext cx="7800841" cy="7091407"/>
        </p:xfrm>
        <a:graphic>
          <a:graphicData uri="http://schemas.openxmlformats.org/presentationml/2006/ole">
            <mc:AlternateContent xmlns:mc="http://schemas.openxmlformats.org/markup-compatibility/2006">
              <mc:Choice xmlns:v="urn:schemas-microsoft-com:vml" Requires="v">
                <p:oleObj name="方程式" r:id="rId2" imgW="67589400" imgH="61442600" progId="Equation.3">
                  <p:embed/>
                </p:oleObj>
              </mc:Choice>
              <mc:Fallback>
                <p:oleObj name="方程式" r:id="rId2" imgW="67589400" imgH="61442600" progId="Equation.3">
                  <p:embed/>
                  <p:pic>
                    <p:nvPicPr>
                      <p:cNvPr id="48132" name="Object 4">
                        <a:extLst>
                          <a:ext uri="{FF2B5EF4-FFF2-40B4-BE49-F238E27FC236}">
                            <a16:creationId xmlns:a16="http://schemas.microsoft.com/office/drawing/2014/main" id="{E46080C2-9ACF-F610-13E2-0BDF6CE1FBF5}"/>
                          </a:ext>
                        </a:extLst>
                      </p:cNvP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8291579" y="4753429"/>
                        <a:ext cx="7800841" cy="7091407"/>
                      </a:xfrm>
                      <a:prstGeom prst="rect">
                        <a:avLst/>
                      </a:prstGeom>
                      <a:noFill/>
                    </p:spPr>
                  </p:pic>
                </p:oleObj>
              </mc:Fallback>
            </mc:AlternateContent>
          </a:graphicData>
        </a:graphic>
      </p:graphicFrame>
    </p:spTree>
    <p:extLst>
      <p:ext uri="{BB962C8B-B14F-4D97-AF65-F5344CB8AC3E}">
        <p14:creationId xmlns:p14="http://schemas.microsoft.com/office/powerpoint/2010/main" val="339827652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3FDE-CED7-1A01-0345-CBAF057C5DE7}"/>
              </a:ext>
            </a:extLst>
          </p:cNvPr>
          <p:cNvSpPr>
            <a:spLocks noGrp="1"/>
          </p:cNvSpPr>
          <p:nvPr>
            <p:ph type="title"/>
          </p:nvPr>
        </p:nvSpPr>
        <p:spPr/>
        <p:txBody>
          <a:bodyPr>
            <a:normAutofit fontScale="90000"/>
          </a:bodyPr>
          <a:lstStyle/>
          <a:p>
            <a:r>
              <a:rPr lang="en-US" sz="4000" dirty="0"/>
              <a:t>Solving matrix chain multiplication problem</a:t>
            </a:r>
            <a:br>
              <a:rPr lang="en-US" sz="4000" dirty="0"/>
            </a:br>
            <a:endParaRPr lang="en-US" dirty="0"/>
          </a:p>
        </p:txBody>
      </p:sp>
      <p:sp>
        <p:nvSpPr>
          <p:cNvPr id="3" name="Text Placeholder 2">
            <a:extLst>
              <a:ext uri="{FF2B5EF4-FFF2-40B4-BE49-F238E27FC236}">
                <a16:creationId xmlns:a16="http://schemas.microsoft.com/office/drawing/2014/main" id="{88ECA4B3-62AE-811A-06DA-37E3C4E62D08}"/>
              </a:ext>
            </a:extLst>
          </p:cNvPr>
          <p:cNvSpPr>
            <a:spLocks noGrp="1"/>
          </p:cNvSpPr>
          <p:nvPr>
            <p:ph type="body" sz="quarter" idx="10"/>
          </p:nvPr>
        </p:nvSpPr>
        <p:spPr/>
        <p:txBody>
          <a:bodyPr/>
          <a:lstStyle/>
          <a:p>
            <a:endParaRPr lang="en-US" dirty="0"/>
          </a:p>
        </p:txBody>
      </p:sp>
      <p:pic>
        <p:nvPicPr>
          <p:cNvPr id="7" name="Picture 6">
            <a:extLst>
              <a:ext uri="{FF2B5EF4-FFF2-40B4-BE49-F238E27FC236}">
                <a16:creationId xmlns:a16="http://schemas.microsoft.com/office/drawing/2014/main" id="{ADEE707E-BBD1-B742-225B-F26182B48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4141" y="4214353"/>
            <a:ext cx="17932583" cy="7081919"/>
          </a:xfrm>
          <a:prstGeom prst="rect">
            <a:avLst/>
          </a:prstGeom>
        </p:spPr>
      </p:pic>
      <p:sp>
        <p:nvSpPr>
          <p:cNvPr id="9" name="TextBox 8">
            <a:extLst>
              <a:ext uri="{FF2B5EF4-FFF2-40B4-BE49-F238E27FC236}">
                <a16:creationId xmlns:a16="http://schemas.microsoft.com/office/drawing/2014/main" id="{0AB23AE3-ED4C-2097-006A-CF7B0CAA1B00}"/>
              </a:ext>
            </a:extLst>
          </p:cNvPr>
          <p:cNvSpPr txBox="1"/>
          <p:nvPr/>
        </p:nvSpPr>
        <p:spPr>
          <a:xfrm>
            <a:off x="2639232" y="11579465"/>
            <a:ext cx="192024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D" sz="3600" dirty="0">
                <a:solidFill>
                  <a:schemeClr val="bg1"/>
                </a:solidFill>
                <a:effectLst/>
                <a:latin typeface="Avenir Book" panose="02000503020000020003" pitchFamily="2" charset="0"/>
              </a:rPr>
              <a:t>The minimum number of scalar multiplications to multiply the 6 matrices is m[1,6] = 15,125. </a:t>
            </a:r>
          </a:p>
        </p:txBody>
      </p:sp>
    </p:spTree>
    <p:extLst>
      <p:ext uri="{BB962C8B-B14F-4D97-AF65-F5344CB8AC3E}">
        <p14:creationId xmlns:p14="http://schemas.microsoft.com/office/powerpoint/2010/main" val="369720216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DEFB2-6E02-16EC-CE0B-B759324374EA}"/>
              </a:ext>
            </a:extLst>
          </p:cNvPr>
          <p:cNvSpPr>
            <a:spLocks noGrp="1"/>
          </p:cNvSpPr>
          <p:nvPr>
            <p:ph type="title"/>
          </p:nvPr>
        </p:nvSpPr>
        <p:spPr/>
        <p:txBody>
          <a:bodyPr>
            <a:normAutofit fontScale="90000"/>
          </a:bodyPr>
          <a:lstStyle/>
          <a:p>
            <a:r>
              <a:rPr lang="en-US" sz="4000" dirty="0"/>
              <a:t>Solving matrix chain multiplication problem</a:t>
            </a:r>
            <a:br>
              <a:rPr lang="en-US" sz="4000" dirty="0"/>
            </a:br>
            <a:endParaRPr lang="en-US" dirty="0"/>
          </a:p>
        </p:txBody>
      </p:sp>
      <p:sp>
        <p:nvSpPr>
          <p:cNvPr id="3" name="Text Placeholder 2">
            <a:extLst>
              <a:ext uri="{FF2B5EF4-FFF2-40B4-BE49-F238E27FC236}">
                <a16:creationId xmlns:a16="http://schemas.microsoft.com/office/drawing/2014/main" id="{46D42D96-1FC6-786C-EF61-B1EED8A36D05}"/>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42372649-58A0-7589-7E5B-652AEA049E4E}"/>
              </a:ext>
            </a:extLst>
          </p:cNvPr>
          <p:cNvSpPr>
            <a:spLocks noGrp="1"/>
          </p:cNvSpPr>
          <p:nvPr>
            <p:ph sz="quarter" idx="11"/>
          </p:nvPr>
        </p:nvSpPr>
        <p:spPr/>
        <p:txBody>
          <a:bodyPr/>
          <a:lstStyle/>
          <a:p>
            <a:r>
              <a:rPr lang="en-US" altLang="zh-TW" sz="4000" i="1" dirty="0"/>
              <a:t>Of the entries that are not tan, the pairs that have the same color are taken together in line 9 when computing</a:t>
            </a:r>
          </a:p>
          <a:p>
            <a:endParaRPr lang="en-US" altLang="zh-TW" sz="4000" i="1" dirty="0"/>
          </a:p>
          <a:p>
            <a:pPr marL="0" indent="0">
              <a:buNone/>
            </a:pPr>
            <a:r>
              <a:rPr lang="en-US" altLang="zh-TW" sz="4000" i="1" dirty="0"/>
              <a:t>    m</a:t>
            </a:r>
            <a:r>
              <a:rPr lang="en-US" altLang="zh-TW" sz="4000" dirty="0"/>
              <a:t>[2,5] = </a:t>
            </a:r>
            <a:r>
              <a:rPr lang="en-US" altLang="zh-TW" sz="4000" b="1" dirty="0"/>
              <a:t>min{</a:t>
            </a:r>
            <a:endParaRPr lang="en-US" altLang="zh-TW" sz="4000" i="1" dirty="0"/>
          </a:p>
          <a:p>
            <a:pPr>
              <a:buFont typeface="Wingdings" pitchFamily="2" charset="2"/>
              <a:buNone/>
            </a:pPr>
            <a:r>
              <a:rPr lang="en-US" altLang="zh-TW" sz="4000" i="1" dirty="0"/>
              <a:t>			m</a:t>
            </a:r>
            <a:r>
              <a:rPr lang="en-US" altLang="zh-TW" sz="4000" dirty="0"/>
              <a:t>[2,2]+</a:t>
            </a:r>
            <a:r>
              <a:rPr lang="en-US" altLang="zh-TW" sz="4000" i="1" dirty="0"/>
              <a:t>m</a:t>
            </a:r>
            <a:r>
              <a:rPr lang="en-US" altLang="zh-TW" sz="4000" dirty="0"/>
              <a:t>[3,5]+</a:t>
            </a:r>
            <a:r>
              <a:rPr lang="en-US" altLang="zh-TW" sz="4000" i="1" dirty="0"/>
              <a:t>p</a:t>
            </a:r>
            <a:r>
              <a:rPr lang="en-US" altLang="zh-TW" sz="4000" i="1" baseline="-25000" dirty="0"/>
              <a:t>1</a:t>
            </a:r>
            <a:r>
              <a:rPr lang="en-US" altLang="zh-TW" sz="4000" i="1" dirty="0"/>
              <a:t>p</a:t>
            </a:r>
            <a:r>
              <a:rPr lang="en-US" altLang="zh-TW" sz="4000" i="1" baseline="-25000" dirty="0"/>
              <a:t>2</a:t>
            </a:r>
            <a:r>
              <a:rPr lang="en-US" altLang="zh-TW" sz="4000" i="1" dirty="0"/>
              <a:t>p</a:t>
            </a:r>
            <a:r>
              <a:rPr lang="en-US" altLang="zh-TW" sz="4000" i="1" baseline="-25000" dirty="0"/>
              <a:t>5</a:t>
            </a:r>
            <a:r>
              <a:rPr lang="en-US" altLang="zh-TW" sz="4000" dirty="0"/>
              <a:t>=0+2500+35</a:t>
            </a:r>
            <a:r>
              <a:rPr lang="en-US" altLang="zh-TW" sz="4000" dirty="0">
                <a:sym typeface="Symbol" pitchFamily="2" charset="2"/>
              </a:rPr>
              <a:t></a:t>
            </a:r>
            <a:r>
              <a:rPr lang="en-US" altLang="zh-TW" sz="4000" dirty="0"/>
              <a:t>15</a:t>
            </a:r>
            <a:r>
              <a:rPr lang="en-US" altLang="zh-TW" sz="4000" dirty="0">
                <a:sym typeface="Symbol" pitchFamily="2" charset="2"/>
              </a:rPr>
              <a:t></a:t>
            </a:r>
            <a:r>
              <a:rPr lang="en-US" altLang="zh-TW" sz="4000" dirty="0"/>
              <a:t>20=13000,</a:t>
            </a:r>
            <a:endParaRPr lang="en-US" altLang="zh-TW" sz="4000" i="1" dirty="0"/>
          </a:p>
          <a:p>
            <a:pPr>
              <a:buFont typeface="Wingdings" pitchFamily="2" charset="2"/>
              <a:buNone/>
            </a:pPr>
            <a:r>
              <a:rPr lang="en-US" altLang="zh-TW" sz="4000" i="1" dirty="0"/>
              <a:t>			m</a:t>
            </a:r>
            <a:r>
              <a:rPr lang="en-US" altLang="zh-TW" sz="4000" dirty="0"/>
              <a:t>[2,3]+</a:t>
            </a:r>
            <a:r>
              <a:rPr lang="en-US" altLang="zh-TW" sz="4000" i="1" dirty="0"/>
              <a:t>m</a:t>
            </a:r>
            <a:r>
              <a:rPr lang="en-US" altLang="zh-TW" sz="4000" dirty="0"/>
              <a:t>[4,5]+</a:t>
            </a:r>
            <a:r>
              <a:rPr lang="en-US" altLang="zh-TW" sz="4000" i="1" dirty="0"/>
              <a:t>p</a:t>
            </a:r>
            <a:r>
              <a:rPr lang="en-US" altLang="zh-TW" sz="4000" i="1" baseline="-25000" dirty="0"/>
              <a:t>1</a:t>
            </a:r>
            <a:r>
              <a:rPr lang="en-US" altLang="zh-TW" sz="4000" i="1" dirty="0"/>
              <a:t>p</a:t>
            </a:r>
            <a:r>
              <a:rPr lang="en-US" altLang="zh-TW" sz="4000" i="1" baseline="-25000" dirty="0"/>
              <a:t>3</a:t>
            </a:r>
            <a:r>
              <a:rPr lang="en-US" altLang="zh-TW" sz="4000" i="1" dirty="0"/>
              <a:t>p</a:t>
            </a:r>
            <a:r>
              <a:rPr lang="en-US" altLang="zh-TW" sz="4000" i="1" baseline="-25000" dirty="0"/>
              <a:t>5</a:t>
            </a:r>
            <a:r>
              <a:rPr lang="en-US" altLang="zh-TW" sz="4000" dirty="0"/>
              <a:t>=2625+1000+35</a:t>
            </a:r>
            <a:r>
              <a:rPr lang="en-US" altLang="zh-TW" sz="4000" dirty="0">
                <a:sym typeface="Symbol" pitchFamily="2" charset="2"/>
              </a:rPr>
              <a:t></a:t>
            </a:r>
            <a:r>
              <a:rPr lang="en-US" altLang="zh-TW" sz="4000" dirty="0"/>
              <a:t>5</a:t>
            </a:r>
            <a:r>
              <a:rPr lang="en-US" altLang="zh-TW" sz="4000" dirty="0">
                <a:sym typeface="Symbol" pitchFamily="2" charset="2"/>
              </a:rPr>
              <a:t></a:t>
            </a:r>
            <a:r>
              <a:rPr lang="en-US" altLang="zh-TW" sz="4000" dirty="0"/>
              <a:t>20=7125,</a:t>
            </a:r>
            <a:endParaRPr lang="en-US" altLang="zh-TW" sz="4000" i="1" dirty="0"/>
          </a:p>
          <a:p>
            <a:pPr>
              <a:buFont typeface="Wingdings" pitchFamily="2" charset="2"/>
              <a:buNone/>
            </a:pPr>
            <a:r>
              <a:rPr lang="en-US" altLang="zh-TW" sz="4000" i="1" dirty="0"/>
              <a:t>			m</a:t>
            </a:r>
            <a:r>
              <a:rPr lang="en-US" altLang="zh-TW" sz="4000" dirty="0"/>
              <a:t>[2,4]+</a:t>
            </a:r>
            <a:r>
              <a:rPr lang="en-US" altLang="zh-TW" sz="4000" i="1" dirty="0"/>
              <a:t>m</a:t>
            </a:r>
            <a:r>
              <a:rPr lang="en-US" altLang="zh-TW" sz="4000" dirty="0"/>
              <a:t>[5,5]+</a:t>
            </a:r>
            <a:r>
              <a:rPr lang="en-US" altLang="zh-TW" sz="4000" i="1" dirty="0"/>
              <a:t>p</a:t>
            </a:r>
            <a:r>
              <a:rPr lang="en-US" altLang="zh-TW" sz="4000" i="1" baseline="-25000" dirty="0"/>
              <a:t>1</a:t>
            </a:r>
            <a:r>
              <a:rPr lang="en-US" altLang="zh-TW" sz="4000" i="1" dirty="0"/>
              <a:t>p</a:t>
            </a:r>
            <a:r>
              <a:rPr lang="en-US" altLang="zh-TW" sz="4000" i="1" baseline="-25000" dirty="0"/>
              <a:t>4</a:t>
            </a:r>
            <a:r>
              <a:rPr lang="en-US" altLang="zh-TW" sz="4000" i="1" dirty="0"/>
              <a:t>p</a:t>
            </a:r>
            <a:r>
              <a:rPr lang="en-US" altLang="zh-TW" sz="4000" i="1" baseline="-25000" dirty="0"/>
              <a:t>5</a:t>
            </a:r>
            <a:r>
              <a:rPr lang="en-US" altLang="zh-TW" sz="4000" dirty="0"/>
              <a:t>=4375+0+35</a:t>
            </a:r>
            <a:r>
              <a:rPr lang="en-US" altLang="zh-TW" sz="4000" dirty="0">
                <a:sym typeface="Symbol" pitchFamily="2" charset="2"/>
              </a:rPr>
              <a:t></a:t>
            </a:r>
            <a:r>
              <a:rPr lang="en-US" altLang="zh-TW" sz="4000" dirty="0"/>
              <a:t>10</a:t>
            </a:r>
            <a:r>
              <a:rPr lang="en-US" altLang="zh-TW" sz="4000" dirty="0">
                <a:sym typeface="Symbol" pitchFamily="2" charset="2"/>
              </a:rPr>
              <a:t></a:t>
            </a:r>
            <a:r>
              <a:rPr lang="en-US" altLang="zh-TW" sz="4000" dirty="0"/>
              <a:t>20=11374</a:t>
            </a:r>
          </a:p>
          <a:p>
            <a:pPr>
              <a:buFont typeface="Wingdings" pitchFamily="2" charset="2"/>
              <a:buNone/>
            </a:pPr>
            <a:r>
              <a:rPr lang="en-US" altLang="zh-TW" sz="4000" b="1" dirty="0"/>
              <a:t>		}</a:t>
            </a:r>
            <a:endParaRPr lang="en-US" altLang="zh-TW" sz="4000" dirty="0"/>
          </a:p>
          <a:p>
            <a:pPr>
              <a:buFont typeface="Wingdings" pitchFamily="2" charset="2"/>
              <a:buNone/>
            </a:pPr>
            <a:r>
              <a:rPr lang="en-US" altLang="zh-TW" sz="4000" dirty="0"/>
              <a:t>	           = 7125 </a:t>
            </a:r>
          </a:p>
          <a:p>
            <a:endParaRPr lang="en-US" dirty="0"/>
          </a:p>
        </p:txBody>
      </p:sp>
    </p:spTree>
    <p:extLst>
      <p:ext uri="{BB962C8B-B14F-4D97-AF65-F5344CB8AC3E}">
        <p14:creationId xmlns:p14="http://schemas.microsoft.com/office/powerpoint/2010/main" val="61587891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7921-7C67-1542-1A90-A54E3217CA3B}"/>
              </a:ext>
            </a:extLst>
          </p:cNvPr>
          <p:cNvSpPr>
            <a:spLocks noGrp="1"/>
          </p:cNvSpPr>
          <p:nvPr>
            <p:ph type="title"/>
          </p:nvPr>
        </p:nvSpPr>
        <p:spPr/>
        <p:txBody>
          <a:bodyPr>
            <a:normAutofit fontScale="90000"/>
          </a:bodyPr>
          <a:lstStyle/>
          <a:p>
            <a:r>
              <a:rPr lang="en-US" sz="4000" dirty="0"/>
              <a:t>Solving matrix chain multiplication problem</a:t>
            </a:r>
            <a:br>
              <a:rPr lang="en-US" sz="4000" dirty="0"/>
            </a:br>
            <a:endParaRPr lang="en-US" dirty="0"/>
          </a:p>
        </p:txBody>
      </p:sp>
      <p:sp>
        <p:nvSpPr>
          <p:cNvPr id="3" name="Text Placeholder 2">
            <a:extLst>
              <a:ext uri="{FF2B5EF4-FFF2-40B4-BE49-F238E27FC236}">
                <a16:creationId xmlns:a16="http://schemas.microsoft.com/office/drawing/2014/main" id="{558EB53C-4B6D-7BA7-1904-7E4E39344D0C}"/>
              </a:ext>
            </a:extLst>
          </p:cNvPr>
          <p:cNvSpPr>
            <a:spLocks noGrp="1"/>
          </p:cNvSpPr>
          <p:nvPr>
            <p:ph type="body" sz="quarter" idx="10"/>
          </p:nvPr>
        </p:nvSpPr>
        <p:spPr>
          <a:xfrm>
            <a:off x="2167377" y="2419728"/>
            <a:ext cx="14055849" cy="803546"/>
          </a:xfrm>
        </p:spPr>
        <p:txBody>
          <a:bodyPr>
            <a:normAutofit/>
          </a:bodyPr>
          <a:lstStyle/>
          <a:p>
            <a:r>
              <a:rPr lang="en-US" altLang="zh-TW" sz="3200" dirty="0"/>
              <a:t>Step 4: Constructing an optimal solution</a:t>
            </a:r>
            <a:endParaRPr lang="en-US" dirty="0"/>
          </a:p>
        </p:txBody>
      </p:sp>
      <p:sp>
        <p:nvSpPr>
          <p:cNvPr id="4" name="Content Placeholder 3">
            <a:extLst>
              <a:ext uri="{FF2B5EF4-FFF2-40B4-BE49-F238E27FC236}">
                <a16:creationId xmlns:a16="http://schemas.microsoft.com/office/drawing/2014/main" id="{EDA45311-0899-EA57-F4AD-54D76209D89C}"/>
              </a:ext>
            </a:extLst>
          </p:cNvPr>
          <p:cNvSpPr>
            <a:spLocks noGrp="1"/>
          </p:cNvSpPr>
          <p:nvPr>
            <p:ph sz="quarter" idx="11"/>
          </p:nvPr>
        </p:nvSpPr>
        <p:spPr/>
        <p:txBody>
          <a:bodyPr/>
          <a:lstStyle/>
          <a:p>
            <a:r>
              <a:rPr lang="en-US" dirty="0"/>
              <a:t>To show directly how to multiply the matrices, we make a procedure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From the example before, if we call PRINT-OPTIMAL-PARENS(s, 1, 6), it will print the optimal parenthesize ((A1 (A2 A3)) ((A4 A5) A6))</a:t>
            </a:r>
          </a:p>
        </p:txBody>
      </p:sp>
      <p:pic>
        <p:nvPicPr>
          <p:cNvPr id="6" name="Picture 5" descr="A white paper with black text&#10;&#10;Description automatically generated">
            <a:extLst>
              <a:ext uri="{FF2B5EF4-FFF2-40B4-BE49-F238E27FC236}">
                <a16:creationId xmlns:a16="http://schemas.microsoft.com/office/drawing/2014/main" id="{BB075074-B7CA-6D81-CFA1-6A4A4F6E3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633" y="4966821"/>
            <a:ext cx="16192295" cy="5055398"/>
          </a:xfrm>
          <a:prstGeom prst="rect">
            <a:avLst/>
          </a:prstGeom>
        </p:spPr>
      </p:pic>
    </p:spTree>
    <p:extLst>
      <p:ext uri="{BB962C8B-B14F-4D97-AF65-F5344CB8AC3E}">
        <p14:creationId xmlns:p14="http://schemas.microsoft.com/office/powerpoint/2010/main" val="76837141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6E7B-9274-20C8-5A62-85B41F7E7B2C}"/>
              </a:ext>
            </a:extLst>
          </p:cNvPr>
          <p:cNvSpPr>
            <a:spLocks noGrp="1"/>
          </p:cNvSpPr>
          <p:nvPr>
            <p:ph type="title"/>
          </p:nvPr>
        </p:nvSpPr>
        <p:spPr/>
        <p:txBody>
          <a:bodyPr>
            <a:normAutofit fontScale="90000"/>
          </a:bodyPr>
          <a:lstStyle/>
          <a:p>
            <a:r>
              <a:rPr lang="en-US" dirty="0"/>
              <a:t>Elements of dynamic programming</a:t>
            </a:r>
          </a:p>
        </p:txBody>
      </p:sp>
      <p:sp>
        <p:nvSpPr>
          <p:cNvPr id="3" name="Text Placeholder 2">
            <a:extLst>
              <a:ext uri="{FF2B5EF4-FFF2-40B4-BE49-F238E27FC236}">
                <a16:creationId xmlns:a16="http://schemas.microsoft.com/office/drawing/2014/main" id="{C66AE48B-86CC-0317-DB78-2295916FD843}"/>
              </a:ext>
            </a:extLst>
          </p:cNvPr>
          <p:cNvSpPr>
            <a:spLocks noGrp="1"/>
          </p:cNvSpPr>
          <p:nvPr>
            <p:ph type="body" sz="quarter" idx="10"/>
          </p:nvPr>
        </p:nvSpPr>
        <p:spPr/>
        <p:txBody>
          <a:bodyPr/>
          <a:lstStyle/>
          <a:p>
            <a:r>
              <a:rPr lang="en-US" dirty="0"/>
              <a:t>Optimal substructure</a:t>
            </a:r>
          </a:p>
        </p:txBody>
      </p:sp>
      <p:sp>
        <p:nvSpPr>
          <p:cNvPr id="4" name="Content Placeholder 3">
            <a:extLst>
              <a:ext uri="{FF2B5EF4-FFF2-40B4-BE49-F238E27FC236}">
                <a16:creationId xmlns:a16="http://schemas.microsoft.com/office/drawing/2014/main" id="{6085B25B-AFA9-246A-50FE-DEA22B921E1C}"/>
              </a:ext>
            </a:extLst>
          </p:cNvPr>
          <p:cNvSpPr>
            <a:spLocks noGrp="1"/>
          </p:cNvSpPr>
          <p:nvPr>
            <p:ph sz="quarter" idx="11"/>
          </p:nvPr>
        </p:nvSpPr>
        <p:spPr/>
        <p:txBody>
          <a:bodyPr>
            <a:normAutofit/>
          </a:bodyPr>
          <a:lstStyle/>
          <a:p>
            <a:r>
              <a:rPr lang="en-US" altLang="zh-TW" sz="4800" dirty="0"/>
              <a:t>We say that a problem exhibits </a:t>
            </a:r>
            <a:r>
              <a:rPr lang="en-US" altLang="zh-TW" sz="4800" b="1" dirty="0">
                <a:solidFill>
                  <a:schemeClr val="accent4">
                    <a:lumMod val="60000"/>
                    <a:lumOff val="40000"/>
                  </a:schemeClr>
                </a:solidFill>
              </a:rPr>
              <a:t>optimal substructure</a:t>
            </a:r>
            <a:r>
              <a:rPr lang="en-US" altLang="zh-TW" sz="4800" dirty="0">
                <a:solidFill>
                  <a:schemeClr val="accent4">
                    <a:lumMod val="60000"/>
                    <a:lumOff val="40000"/>
                  </a:schemeClr>
                </a:solidFill>
              </a:rPr>
              <a:t> </a:t>
            </a:r>
            <a:r>
              <a:rPr lang="en-US" altLang="zh-TW" sz="4800" dirty="0"/>
              <a:t>if an optimal solution to the problem contains within its optimal solution to subproblems.</a:t>
            </a:r>
          </a:p>
          <a:p>
            <a:endParaRPr lang="en-US" altLang="zh-TW" sz="4800" dirty="0"/>
          </a:p>
          <a:p>
            <a:r>
              <a:rPr lang="en-US" altLang="zh-TW" sz="4800" dirty="0"/>
              <a:t>Example:  Matrix-multiplication problem</a:t>
            </a:r>
          </a:p>
          <a:p>
            <a:endParaRPr lang="en-US" sz="4800" dirty="0"/>
          </a:p>
        </p:txBody>
      </p:sp>
    </p:spTree>
    <p:extLst>
      <p:ext uri="{BB962C8B-B14F-4D97-AF65-F5344CB8AC3E}">
        <p14:creationId xmlns:p14="http://schemas.microsoft.com/office/powerpoint/2010/main" val="1870119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04BC-0B22-D9AA-986B-8787ECA1DC42}"/>
              </a:ext>
            </a:extLst>
          </p:cNvPr>
          <p:cNvSpPr>
            <a:spLocks noGrp="1"/>
          </p:cNvSpPr>
          <p:nvPr>
            <p:ph type="title"/>
          </p:nvPr>
        </p:nvSpPr>
        <p:spPr/>
        <p:txBody>
          <a:bodyPr>
            <a:normAutofit fontScale="90000"/>
          </a:bodyPr>
          <a:lstStyle/>
          <a:p>
            <a:r>
              <a:rPr lang="en-US" dirty="0"/>
              <a:t>Elements of dynamic programming</a:t>
            </a:r>
          </a:p>
        </p:txBody>
      </p:sp>
      <p:sp>
        <p:nvSpPr>
          <p:cNvPr id="3" name="Text Placeholder 2">
            <a:extLst>
              <a:ext uri="{FF2B5EF4-FFF2-40B4-BE49-F238E27FC236}">
                <a16:creationId xmlns:a16="http://schemas.microsoft.com/office/drawing/2014/main" id="{1487A7C3-5467-5213-FE26-36BF2B3897E1}"/>
              </a:ext>
            </a:extLst>
          </p:cNvPr>
          <p:cNvSpPr>
            <a:spLocks noGrp="1"/>
          </p:cNvSpPr>
          <p:nvPr>
            <p:ph type="body" sz="quarter" idx="10"/>
          </p:nvPr>
        </p:nvSpPr>
        <p:spPr/>
        <p:txBody>
          <a:bodyPr/>
          <a:lstStyle/>
          <a:p>
            <a:r>
              <a:rPr lang="en-US" dirty="0"/>
              <a:t>Optimal substructure</a:t>
            </a:r>
          </a:p>
          <a:p>
            <a:endParaRPr lang="en-US" dirty="0"/>
          </a:p>
        </p:txBody>
      </p:sp>
      <p:sp>
        <p:nvSpPr>
          <p:cNvPr id="4" name="Content Placeholder 3">
            <a:extLst>
              <a:ext uri="{FF2B5EF4-FFF2-40B4-BE49-F238E27FC236}">
                <a16:creationId xmlns:a16="http://schemas.microsoft.com/office/drawing/2014/main" id="{99B35715-FDC2-653B-3F04-EC38D4E436FA}"/>
              </a:ext>
            </a:extLst>
          </p:cNvPr>
          <p:cNvSpPr>
            <a:spLocks noGrp="1"/>
          </p:cNvSpPr>
          <p:nvPr>
            <p:ph sz="quarter" idx="11"/>
          </p:nvPr>
        </p:nvSpPr>
        <p:spPr/>
        <p:txBody>
          <a:bodyPr>
            <a:normAutofit/>
          </a:bodyPr>
          <a:lstStyle/>
          <a:p>
            <a:pPr marL="742950" indent="-742950">
              <a:lnSpc>
                <a:spcPct val="90000"/>
              </a:lnSpc>
              <a:buFont typeface="+mj-lt"/>
              <a:buAutoNum type="arabicPeriod"/>
            </a:pPr>
            <a:r>
              <a:rPr lang="en-US" altLang="zh-TW" sz="4400" dirty="0"/>
              <a:t>You show that a solution to the problem consists of making a choice, Making this choice leaves one or more subproblems to be solved.</a:t>
            </a:r>
          </a:p>
          <a:p>
            <a:pPr marL="742950" indent="-742950">
              <a:lnSpc>
                <a:spcPct val="90000"/>
              </a:lnSpc>
              <a:buFont typeface="+mj-lt"/>
              <a:buAutoNum type="arabicPeriod"/>
            </a:pPr>
            <a:r>
              <a:rPr lang="en-US" altLang="zh-TW" sz="4400" dirty="0"/>
              <a:t>You suppose that for a given problem, you are given the choice that leads to an optimal solution.</a:t>
            </a:r>
          </a:p>
          <a:p>
            <a:pPr marL="742950" indent="-742950">
              <a:lnSpc>
                <a:spcPct val="90000"/>
              </a:lnSpc>
              <a:buFont typeface="+mj-lt"/>
              <a:buAutoNum type="arabicPeriod"/>
            </a:pPr>
            <a:r>
              <a:rPr lang="en-US" altLang="zh-TW" sz="4400" dirty="0"/>
              <a:t>Given this choice, you determine which subproblems ensue and how to best characterize the resulting space of subproblems.</a:t>
            </a:r>
          </a:p>
          <a:p>
            <a:pPr marL="742950" indent="-742950">
              <a:lnSpc>
                <a:spcPct val="90000"/>
              </a:lnSpc>
              <a:buFont typeface="+mj-lt"/>
              <a:buAutoNum type="arabicPeriod"/>
            </a:pPr>
            <a:r>
              <a:rPr lang="en-US" altLang="zh-TW" sz="4400" dirty="0"/>
              <a:t>You show that the solutions to the subproblems used within the optimal solution to the problem must themselves be optimal by using a </a:t>
            </a:r>
            <a:r>
              <a:rPr lang="en-US" altLang="zh-TW" sz="4400" dirty="0">
                <a:latin typeface="Times New Roman" panose="02020603050405020304" pitchFamily="18" charset="0"/>
              </a:rPr>
              <a:t>“</a:t>
            </a:r>
            <a:r>
              <a:rPr lang="en-US" altLang="zh-TW" sz="4400" i="1" dirty="0"/>
              <a:t>cut-and-paste</a:t>
            </a:r>
            <a:r>
              <a:rPr lang="en-US" altLang="zh-TW" sz="4400" dirty="0">
                <a:latin typeface="Times New Roman" panose="02020603050405020304" pitchFamily="18" charset="0"/>
              </a:rPr>
              <a:t>”</a:t>
            </a:r>
            <a:r>
              <a:rPr lang="en-US" altLang="zh-TW" sz="4400" dirty="0"/>
              <a:t> technique. </a:t>
            </a:r>
          </a:p>
          <a:p>
            <a:endParaRPr lang="en-US" sz="4400" dirty="0"/>
          </a:p>
        </p:txBody>
      </p:sp>
    </p:spTree>
    <p:extLst>
      <p:ext uri="{BB962C8B-B14F-4D97-AF65-F5344CB8AC3E}">
        <p14:creationId xmlns:p14="http://schemas.microsoft.com/office/powerpoint/2010/main" val="87304087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A597-20B8-FA62-8C39-9A067D416C06}"/>
              </a:ext>
            </a:extLst>
          </p:cNvPr>
          <p:cNvSpPr>
            <a:spLocks noGrp="1"/>
          </p:cNvSpPr>
          <p:nvPr>
            <p:ph type="title"/>
          </p:nvPr>
        </p:nvSpPr>
        <p:spPr/>
        <p:txBody>
          <a:bodyPr>
            <a:normAutofit fontScale="90000"/>
          </a:bodyPr>
          <a:lstStyle/>
          <a:p>
            <a:r>
              <a:rPr lang="en-US" dirty="0"/>
              <a:t>Elements of dynamic programming</a:t>
            </a:r>
          </a:p>
        </p:txBody>
      </p:sp>
      <p:sp>
        <p:nvSpPr>
          <p:cNvPr id="3" name="Text Placeholder 2">
            <a:extLst>
              <a:ext uri="{FF2B5EF4-FFF2-40B4-BE49-F238E27FC236}">
                <a16:creationId xmlns:a16="http://schemas.microsoft.com/office/drawing/2014/main" id="{7354057A-E82A-6EE6-8D56-4B6F33FEB052}"/>
              </a:ext>
            </a:extLst>
          </p:cNvPr>
          <p:cNvSpPr>
            <a:spLocks noGrp="1"/>
          </p:cNvSpPr>
          <p:nvPr>
            <p:ph type="body" sz="quarter" idx="10"/>
          </p:nvPr>
        </p:nvSpPr>
        <p:spPr/>
        <p:txBody>
          <a:bodyPr/>
          <a:lstStyle/>
          <a:p>
            <a:r>
              <a:rPr lang="en-US" dirty="0"/>
              <a:t>Optimal substructure</a:t>
            </a:r>
          </a:p>
          <a:p>
            <a:endParaRPr lang="en-US" dirty="0"/>
          </a:p>
        </p:txBody>
      </p:sp>
      <p:sp>
        <p:nvSpPr>
          <p:cNvPr id="4" name="Content Placeholder 3">
            <a:extLst>
              <a:ext uri="{FF2B5EF4-FFF2-40B4-BE49-F238E27FC236}">
                <a16:creationId xmlns:a16="http://schemas.microsoft.com/office/drawing/2014/main" id="{5625420F-9189-E17B-66E1-8C0F1B74C220}"/>
              </a:ext>
            </a:extLst>
          </p:cNvPr>
          <p:cNvSpPr>
            <a:spLocks noGrp="1"/>
          </p:cNvSpPr>
          <p:nvPr>
            <p:ph sz="quarter" idx="11"/>
          </p:nvPr>
        </p:nvSpPr>
        <p:spPr/>
        <p:txBody>
          <a:bodyPr>
            <a:normAutofit/>
          </a:bodyPr>
          <a:lstStyle/>
          <a:p>
            <a:pPr>
              <a:lnSpc>
                <a:spcPct val="90000"/>
              </a:lnSpc>
              <a:buFont typeface="Wingdings" pitchFamily="2" charset="2"/>
              <a:buNone/>
            </a:pPr>
            <a:r>
              <a:rPr lang="en-US" altLang="zh-TW" sz="4400" dirty="0"/>
              <a:t>Optimal substructure varies across problem domains in two ways:</a:t>
            </a:r>
          </a:p>
          <a:p>
            <a:pPr>
              <a:lnSpc>
                <a:spcPct val="90000"/>
              </a:lnSpc>
              <a:buFont typeface="Wingdings" pitchFamily="2" charset="2"/>
              <a:buNone/>
            </a:pPr>
            <a:r>
              <a:rPr lang="en-US" altLang="zh-TW" sz="4400" dirty="0"/>
              <a:t>	</a:t>
            </a:r>
          </a:p>
          <a:p>
            <a:pPr marL="742950" indent="-742950">
              <a:lnSpc>
                <a:spcPct val="90000"/>
              </a:lnSpc>
              <a:buFont typeface="+mj-lt"/>
              <a:buAutoNum type="arabicPeriod"/>
            </a:pPr>
            <a:r>
              <a:rPr lang="en-US" altLang="zh-TW" sz="4400" dirty="0"/>
              <a:t>How many subproblems are used in an optimal solution to the original problem, and	</a:t>
            </a:r>
          </a:p>
          <a:p>
            <a:pPr marL="742950" indent="-742950">
              <a:lnSpc>
                <a:spcPct val="90000"/>
              </a:lnSpc>
              <a:buFont typeface="+mj-lt"/>
              <a:buAutoNum type="arabicPeriod"/>
            </a:pPr>
            <a:r>
              <a:rPr lang="en-US" altLang="zh-TW" sz="4400" dirty="0"/>
              <a:t>How many choices we have in determining which subproblem(s) to use in an optimal solution.</a:t>
            </a:r>
          </a:p>
          <a:p>
            <a:endParaRPr lang="en-US" sz="4400" dirty="0"/>
          </a:p>
        </p:txBody>
      </p:sp>
    </p:spTree>
    <p:extLst>
      <p:ext uri="{BB962C8B-B14F-4D97-AF65-F5344CB8AC3E}">
        <p14:creationId xmlns:p14="http://schemas.microsoft.com/office/powerpoint/2010/main" val="36018064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061D-0A76-34D8-A764-7BFCB41B0E46}"/>
              </a:ext>
            </a:extLst>
          </p:cNvPr>
          <p:cNvSpPr>
            <a:spLocks noGrp="1"/>
          </p:cNvSpPr>
          <p:nvPr>
            <p:ph type="title"/>
          </p:nvPr>
        </p:nvSpPr>
        <p:spPr/>
        <p:txBody>
          <a:bodyPr>
            <a:normAutofit fontScale="90000"/>
          </a:bodyPr>
          <a:lstStyle/>
          <a:p>
            <a:r>
              <a:rPr lang="en-US" dirty="0"/>
              <a:t>Elements of dynamic programming</a:t>
            </a:r>
          </a:p>
        </p:txBody>
      </p:sp>
      <p:sp>
        <p:nvSpPr>
          <p:cNvPr id="3" name="Text Placeholder 2">
            <a:extLst>
              <a:ext uri="{FF2B5EF4-FFF2-40B4-BE49-F238E27FC236}">
                <a16:creationId xmlns:a16="http://schemas.microsoft.com/office/drawing/2014/main" id="{0BC80560-9F4F-AA17-B79F-9CEB4947BD79}"/>
              </a:ext>
            </a:extLst>
          </p:cNvPr>
          <p:cNvSpPr>
            <a:spLocks noGrp="1"/>
          </p:cNvSpPr>
          <p:nvPr>
            <p:ph type="body" sz="quarter" idx="10"/>
          </p:nvPr>
        </p:nvSpPr>
        <p:spPr/>
        <p:txBody>
          <a:bodyPr/>
          <a:lstStyle/>
          <a:p>
            <a:r>
              <a:rPr lang="en-US" dirty="0"/>
              <a:t>Subtleties</a:t>
            </a:r>
          </a:p>
        </p:txBody>
      </p:sp>
      <p:sp>
        <p:nvSpPr>
          <p:cNvPr id="4" name="Content Placeholder 3">
            <a:extLst>
              <a:ext uri="{FF2B5EF4-FFF2-40B4-BE49-F238E27FC236}">
                <a16:creationId xmlns:a16="http://schemas.microsoft.com/office/drawing/2014/main" id="{B6A9D081-F2BC-4EDD-404A-BF3CD330BFC2}"/>
              </a:ext>
            </a:extLst>
          </p:cNvPr>
          <p:cNvSpPr>
            <a:spLocks noGrp="1"/>
          </p:cNvSpPr>
          <p:nvPr>
            <p:ph sz="quarter" idx="11"/>
          </p:nvPr>
        </p:nvSpPr>
        <p:spPr/>
        <p:txBody>
          <a:bodyPr/>
          <a:lstStyle/>
          <a:p>
            <a:r>
              <a:rPr lang="en-US" altLang="zh-TW" sz="4800" dirty="0"/>
              <a:t>One should be careful not to assume that optimal substructure applies when it does not. consider the following two problems in which we are given a directed graph </a:t>
            </a:r>
            <a:r>
              <a:rPr lang="en-US" altLang="zh-TW" sz="4800" i="1" dirty="0"/>
              <a:t>G</a:t>
            </a:r>
            <a:r>
              <a:rPr lang="en-US" altLang="zh-TW" sz="4800" dirty="0"/>
              <a:t> = (</a:t>
            </a:r>
            <a:r>
              <a:rPr lang="en-US" altLang="zh-TW" sz="4800" i="1" dirty="0"/>
              <a:t>V</a:t>
            </a:r>
            <a:r>
              <a:rPr lang="en-US" altLang="zh-TW" sz="4800" dirty="0"/>
              <a:t>, </a:t>
            </a:r>
            <a:r>
              <a:rPr lang="en-US" altLang="zh-TW" sz="4800" i="1" dirty="0"/>
              <a:t>E</a:t>
            </a:r>
            <a:r>
              <a:rPr lang="en-US" altLang="zh-TW" sz="4800" dirty="0"/>
              <a:t>) and vertices </a:t>
            </a:r>
            <a:r>
              <a:rPr lang="en-US" altLang="zh-TW" sz="4800" i="1" dirty="0"/>
              <a:t>u</a:t>
            </a:r>
            <a:r>
              <a:rPr lang="en-US" altLang="zh-TW" sz="4800" dirty="0"/>
              <a:t>, </a:t>
            </a:r>
            <a:r>
              <a:rPr lang="en-US" altLang="zh-TW" sz="4800" i="1" dirty="0"/>
              <a:t>v</a:t>
            </a:r>
            <a:r>
              <a:rPr lang="en-US" altLang="zh-TW" sz="4800" dirty="0"/>
              <a:t>  </a:t>
            </a:r>
            <a:r>
              <a:rPr lang="en-US" altLang="zh-TW" sz="4800" dirty="0">
                <a:sym typeface="Symbol" pitchFamily="2" charset="2"/>
              </a:rPr>
              <a:t> </a:t>
            </a:r>
            <a:r>
              <a:rPr lang="en-US" altLang="zh-TW" sz="4800" i="1" dirty="0">
                <a:sym typeface="Symbol" pitchFamily="2" charset="2"/>
              </a:rPr>
              <a:t>V</a:t>
            </a:r>
            <a:r>
              <a:rPr lang="en-US" altLang="zh-TW" sz="4800" dirty="0">
                <a:sym typeface="Symbol" pitchFamily="2" charset="2"/>
              </a:rPr>
              <a:t>.</a:t>
            </a:r>
          </a:p>
          <a:p>
            <a:pPr lvl="1"/>
            <a:r>
              <a:rPr lang="en-US" altLang="zh-TW" sz="4800" dirty="0"/>
              <a:t>Unweighted shortest path:</a:t>
            </a:r>
          </a:p>
          <a:p>
            <a:pPr lvl="2"/>
            <a:r>
              <a:rPr lang="en-US" altLang="zh-TW" sz="4800" dirty="0"/>
              <a:t>Find a path from </a:t>
            </a:r>
            <a:r>
              <a:rPr lang="en-US" altLang="zh-TW" sz="4800" i="1" dirty="0"/>
              <a:t>u</a:t>
            </a:r>
            <a:r>
              <a:rPr lang="en-US" altLang="zh-TW" sz="4800" dirty="0"/>
              <a:t> to </a:t>
            </a:r>
            <a:r>
              <a:rPr lang="en-US" altLang="zh-TW" sz="4800" i="1" dirty="0"/>
              <a:t>v </a:t>
            </a:r>
            <a:r>
              <a:rPr lang="en-US" altLang="zh-TW" sz="4800" dirty="0"/>
              <a:t>consisting of the fewest edges. </a:t>
            </a:r>
            <a:r>
              <a:rPr lang="en-US" altLang="zh-TW" sz="4800" dirty="0">
                <a:solidFill>
                  <a:schemeClr val="accent4">
                    <a:lumMod val="60000"/>
                    <a:lumOff val="40000"/>
                  </a:schemeClr>
                </a:solidFill>
              </a:rPr>
              <a:t>Good for Dynamic programming.</a:t>
            </a:r>
          </a:p>
          <a:p>
            <a:pPr lvl="1"/>
            <a:r>
              <a:rPr lang="en-US" altLang="zh-TW" sz="4800" dirty="0"/>
              <a:t>Unweighted longest simple path:</a:t>
            </a:r>
          </a:p>
          <a:p>
            <a:pPr lvl="2"/>
            <a:r>
              <a:rPr lang="en-US" altLang="zh-TW" sz="4800" dirty="0"/>
              <a:t>Find a simple path from </a:t>
            </a:r>
            <a:r>
              <a:rPr lang="en-US" altLang="zh-TW" sz="4800" i="1" dirty="0"/>
              <a:t>u </a:t>
            </a:r>
            <a:r>
              <a:rPr lang="en-US" altLang="zh-TW" sz="4800" dirty="0"/>
              <a:t>to </a:t>
            </a:r>
            <a:r>
              <a:rPr lang="en-US" altLang="zh-TW" sz="4800" i="1" dirty="0"/>
              <a:t>v</a:t>
            </a:r>
            <a:r>
              <a:rPr lang="en-US" altLang="zh-TW" sz="4800" dirty="0"/>
              <a:t> consisting of the most edges. </a:t>
            </a:r>
            <a:r>
              <a:rPr lang="en-US" altLang="zh-TW" sz="4800" dirty="0">
                <a:solidFill>
                  <a:schemeClr val="accent4">
                    <a:lumMod val="60000"/>
                    <a:lumOff val="40000"/>
                  </a:schemeClr>
                </a:solidFill>
              </a:rPr>
              <a:t>Not good for Dynamic programming.</a:t>
            </a:r>
          </a:p>
          <a:p>
            <a:endParaRPr lang="en-US" dirty="0"/>
          </a:p>
        </p:txBody>
      </p:sp>
    </p:spTree>
    <p:extLst>
      <p:ext uri="{BB962C8B-B14F-4D97-AF65-F5344CB8AC3E}">
        <p14:creationId xmlns:p14="http://schemas.microsoft.com/office/powerpoint/2010/main" val="218880933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A0C3-F019-7981-EE87-BD9B949F321A}"/>
              </a:ext>
            </a:extLst>
          </p:cNvPr>
          <p:cNvSpPr>
            <a:spLocks noGrp="1"/>
          </p:cNvSpPr>
          <p:nvPr>
            <p:ph type="title"/>
          </p:nvPr>
        </p:nvSpPr>
        <p:spPr/>
        <p:txBody>
          <a:bodyPr>
            <a:normAutofit fontScale="90000"/>
          </a:bodyPr>
          <a:lstStyle/>
          <a:p>
            <a:r>
              <a:rPr lang="en-US" dirty="0"/>
              <a:t>Elements of dynamic programming</a:t>
            </a:r>
          </a:p>
        </p:txBody>
      </p:sp>
      <p:sp>
        <p:nvSpPr>
          <p:cNvPr id="3" name="Text Placeholder 2">
            <a:extLst>
              <a:ext uri="{FF2B5EF4-FFF2-40B4-BE49-F238E27FC236}">
                <a16:creationId xmlns:a16="http://schemas.microsoft.com/office/drawing/2014/main" id="{23FE0F6B-DCFF-4B34-E73C-42317C7C2D82}"/>
              </a:ext>
            </a:extLst>
          </p:cNvPr>
          <p:cNvSpPr>
            <a:spLocks noGrp="1"/>
          </p:cNvSpPr>
          <p:nvPr>
            <p:ph type="body" sz="quarter" idx="10"/>
          </p:nvPr>
        </p:nvSpPr>
        <p:spPr/>
        <p:txBody>
          <a:bodyPr/>
          <a:lstStyle/>
          <a:p>
            <a:r>
              <a:rPr lang="en-US" dirty="0"/>
              <a:t>Overlapping subproblems</a:t>
            </a:r>
          </a:p>
        </p:txBody>
      </p:sp>
      <p:sp>
        <p:nvSpPr>
          <p:cNvPr id="4" name="Content Placeholder 3">
            <a:extLst>
              <a:ext uri="{FF2B5EF4-FFF2-40B4-BE49-F238E27FC236}">
                <a16:creationId xmlns:a16="http://schemas.microsoft.com/office/drawing/2014/main" id="{5619F3A1-7618-A205-B257-5FFE76C36A8A}"/>
              </a:ext>
            </a:extLst>
          </p:cNvPr>
          <p:cNvSpPr>
            <a:spLocks noGrp="1"/>
          </p:cNvSpPr>
          <p:nvPr>
            <p:ph sz="quarter" idx="11"/>
          </p:nvPr>
        </p:nvSpPr>
        <p:spPr/>
        <p:txBody>
          <a:bodyPr>
            <a:normAutofit lnSpcReduction="10000"/>
          </a:bodyPr>
          <a:lstStyle/>
          <a:p>
            <a:r>
              <a:rPr lang="en-US" sz="4400" dirty="0"/>
              <a:t>For dynamic programming to be useful, the recursive algorithm should require us to compute optimal solutions to the same subproblems over and over again, because in this case, we benefit from just computing them once and then using the results later. </a:t>
            </a:r>
          </a:p>
          <a:p>
            <a:r>
              <a:rPr lang="en-US" sz="4400" dirty="0"/>
              <a:t>In total, there should be a small number of distinct subproblems (i.e. polynomial in the input size), even if there is an exponential number of total subproblems. </a:t>
            </a:r>
          </a:p>
          <a:p>
            <a:r>
              <a:rPr lang="en-US" sz="4400" dirty="0"/>
              <a:t>Note that in the divide-and-conquer algorithms we saw earlier in the class, the number of subproblems gets exponentially larger on each level of the recursion tree, but the size of the subproblems gets exponentially smaller. </a:t>
            </a:r>
          </a:p>
          <a:p>
            <a:r>
              <a:rPr lang="en-US" sz="4400" dirty="0"/>
              <a:t>In these dynamic programming algorithms, the number of distinct subproblems should be polynomial, but the size of the subproblems might decrease by 1 every time. </a:t>
            </a:r>
          </a:p>
        </p:txBody>
      </p:sp>
    </p:spTree>
    <p:extLst>
      <p:ext uri="{BB962C8B-B14F-4D97-AF65-F5344CB8AC3E}">
        <p14:creationId xmlns:p14="http://schemas.microsoft.com/office/powerpoint/2010/main" val="42220086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Outline Materials</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Session 04</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Matrix chain multiplication problem</a:t>
            </a:r>
          </a:p>
          <a:p>
            <a:pPr>
              <a:spcBef>
                <a:spcPts val="0"/>
              </a:spcBef>
            </a:pPr>
            <a:r>
              <a:rPr lang="en-US" sz="4400" dirty="0"/>
              <a:t>Solving matrix chain multiplication problem</a:t>
            </a:r>
          </a:p>
          <a:p>
            <a:pPr>
              <a:spcBef>
                <a:spcPts val="0"/>
              </a:spcBef>
            </a:pPr>
            <a:r>
              <a:rPr lang="en-US" sz="4400" dirty="0"/>
              <a:t>Elements of dynamic programming</a:t>
            </a:r>
          </a:p>
        </p:txBody>
      </p:sp>
    </p:spTree>
    <p:extLst>
      <p:ext uri="{BB962C8B-B14F-4D97-AF65-F5344CB8AC3E}">
        <p14:creationId xmlns:p14="http://schemas.microsoft.com/office/powerpoint/2010/main" val="356048408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90D41-972A-57E4-ECE6-144FAD55E87F}"/>
              </a:ext>
            </a:extLst>
          </p:cNvPr>
          <p:cNvSpPr>
            <a:spLocks noGrp="1"/>
          </p:cNvSpPr>
          <p:nvPr>
            <p:ph type="title"/>
          </p:nvPr>
        </p:nvSpPr>
        <p:spPr/>
        <p:txBody>
          <a:bodyPr>
            <a:normAutofit fontScale="90000"/>
          </a:bodyPr>
          <a:lstStyle/>
          <a:p>
            <a:r>
              <a:rPr lang="en-US" dirty="0"/>
              <a:t>Elements of dynamic programming</a:t>
            </a:r>
          </a:p>
        </p:txBody>
      </p:sp>
      <p:sp>
        <p:nvSpPr>
          <p:cNvPr id="3" name="Text Placeholder 2">
            <a:extLst>
              <a:ext uri="{FF2B5EF4-FFF2-40B4-BE49-F238E27FC236}">
                <a16:creationId xmlns:a16="http://schemas.microsoft.com/office/drawing/2014/main" id="{0974B53B-9E60-577C-5C6E-E55D9A622D91}"/>
              </a:ext>
            </a:extLst>
          </p:cNvPr>
          <p:cNvSpPr>
            <a:spLocks noGrp="1"/>
          </p:cNvSpPr>
          <p:nvPr>
            <p:ph type="body" sz="quarter" idx="10"/>
          </p:nvPr>
        </p:nvSpPr>
        <p:spPr/>
        <p:txBody>
          <a:bodyPr/>
          <a:lstStyle/>
          <a:p>
            <a:r>
              <a:rPr lang="en-US" dirty="0"/>
              <a:t>Overlapping subproblems</a:t>
            </a:r>
          </a:p>
          <a:p>
            <a:endParaRPr lang="en-US" dirty="0"/>
          </a:p>
        </p:txBody>
      </p:sp>
      <p:sp>
        <p:nvSpPr>
          <p:cNvPr id="4" name="Content Placeholder 3">
            <a:extLst>
              <a:ext uri="{FF2B5EF4-FFF2-40B4-BE49-F238E27FC236}">
                <a16:creationId xmlns:a16="http://schemas.microsoft.com/office/drawing/2014/main" id="{BEE52D1F-70F6-AB9E-FAD4-8702CEF708C3}"/>
              </a:ext>
            </a:extLst>
          </p:cNvPr>
          <p:cNvSpPr>
            <a:spLocks noGrp="1"/>
          </p:cNvSpPr>
          <p:nvPr>
            <p:ph sz="quarter" idx="11"/>
          </p:nvPr>
        </p:nvSpPr>
        <p:spPr/>
        <p:txBody>
          <a:bodyPr/>
          <a:lstStyle/>
          <a:p>
            <a:r>
              <a:rPr lang="en-US" dirty="0"/>
              <a:t>Let’s consider MATRIX-CHAIN-MULTIPLICATION</a:t>
            </a:r>
          </a:p>
        </p:txBody>
      </p:sp>
      <p:pic>
        <p:nvPicPr>
          <p:cNvPr id="6" name="Picture 5" descr="A white paper with black text&#10;&#10;Description automatically generated">
            <a:extLst>
              <a:ext uri="{FF2B5EF4-FFF2-40B4-BE49-F238E27FC236}">
                <a16:creationId xmlns:a16="http://schemas.microsoft.com/office/drawing/2014/main" id="{1782A5FD-02A9-4C9A-8EBA-2D90E2A88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535" y="4914900"/>
            <a:ext cx="16565735" cy="7520940"/>
          </a:xfrm>
          <a:prstGeom prst="rect">
            <a:avLst/>
          </a:prstGeom>
        </p:spPr>
      </p:pic>
    </p:spTree>
    <p:extLst>
      <p:ext uri="{BB962C8B-B14F-4D97-AF65-F5344CB8AC3E}">
        <p14:creationId xmlns:p14="http://schemas.microsoft.com/office/powerpoint/2010/main" val="33239228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41849-4276-64EB-073A-B6FC42749C68}"/>
              </a:ext>
            </a:extLst>
          </p:cNvPr>
          <p:cNvSpPr>
            <a:spLocks noGrp="1"/>
          </p:cNvSpPr>
          <p:nvPr>
            <p:ph type="title"/>
          </p:nvPr>
        </p:nvSpPr>
        <p:spPr/>
        <p:txBody>
          <a:bodyPr>
            <a:normAutofit fontScale="90000"/>
          </a:bodyPr>
          <a:lstStyle/>
          <a:p>
            <a:r>
              <a:rPr lang="en-US" dirty="0"/>
              <a:t>Elements of dynamic programming</a:t>
            </a:r>
          </a:p>
        </p:txBody>
      </p:sp>
      <p:sp>
        <p:nvSpPr>
          <p:cNvPr id="3" name="Text Placeholder 2">
            <a:extLst>
              <a:ext uri="{FF2B5EF4-FFF2-40B4-BE49-F238E27FC236}">
                <a16:creationId xmlns:a16="http://schemas.microsoft.com/office/drawing/2014/main" id="{DDCFDCE9-F620-91A5-BD83-48BE5F97E381}"/>
              </a:ext>
            </a:extLst>
          </p:cNvPr>
          <p:cNvSpPr>
            <a:spLocks noGrp="1"/>
          </p:cNvSpPr>
          <p:nvPr>
            <p:ph type="body" sz="quarter" idx="10"/>
          </p:nvPr>
        </p:nvSpPr>
        <p:spPr/>
        <p:txBody>
          <a:bodyPr/>
          <a:lstStyle/>
          <a:p>
            <a:r>
              <a:rPr lang="en-US" dirty="0"/>
              <a:t>Overlapping subproblems</a:t>
            </a:r>
          </a:p>
          <a:p>
            <a:endParaRPr lang="en-US" dirty="0"/>
          </a:p>
        </p:txBody>
      </p:sp>
      <p:sp>
        <p:nvSpPr>
          <p:cNvPr id="4" name="Content Placeholder 3">
            <a:extLst>
              <a:ext uri="{FF2B5EF4-FFF2-40B4-BE49-F238E27FC236}">
                <a16:creationId xmlns:a16="http://schemas.microsoft.com/office/drawing/2014/main" id="{B6F5552A-EA52-0D17-698D-582E41D48E19}"/>
              </a:ext>
            </a:extLst>
          </p:cNvPr>
          <p:cNvSpPr>
            <a:spLocks noGrp="1"/>
          </p:cNvSpPr>
          <p:nvPr>
            <p:ph sz="quarter" idx="11"/>
          </p:nvPr>
        </p:nvSpPr>
        <p:spPr>
          <a:xfrm>
            <a:off x="18209735" y="3890002"/>
            <a:ext cx="5582807" cy="8523314"/>
          </a:xfrm>
        </p:spPr>
        <p:txBody>
          <a:bodyPr>
            <a:normAutofit/>
          </a:bodyPr>
          <a:lstStyle/>
          <a:p>
            <a:r>
              <a:rPr lang="en-US" dirty="0"/>
              <a:t>The recursion tree for the computation of RECURSIVE-MATRIX-CHAIN(p, 1, 4). Each node contains the parameters </a:t>
            </a:r>
            <a:r>
              <a:rPr lang="en-US" dirty="0" err="1"/>
              <a:t>i</a:t>
            </a:r>
            <a:r>
              <a:rPr lang="en-US" dirty="0"/>
              <a:t> and j. </a:t>
            </a:r>
          </a:p>
          <a:p>
            <a:r>
              <a:rPr lang="en-US" dirty="0"/>
              <a:t>The computations performed in a subtree shaded blue are replaced by a single table lookup in MEMOIZED-MATRIX-CHAIN </a:t>
            </a:r>
          </a:p>
          <a:p>
            <a:endParaRPr lang="en-US" dirty="0"/>
          </a:p>
        </p:txBody>
      </p:sp>
      <p:pic>
        <p:nvPicPr>
          <p:cNvPr id="6" name="Picture 5" descr="A diagram of a tree&#10;&#10;Description automatically generated">
            <a:extLst>
              <a:ext uri="{FF2B5EF4-FFF2-40B4-BE49-F238E27FC236}">
                <a16:creationId xmlns:a16="http://schemas.microsoft.com/office/drawing/2014/main" id="{ED772F3E-C52E-3120-70B3-B7C642374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09" y="3969744"/>
            <a:ext cx="17252514" cy="7875091"/>
          </a:xfrm>
          <a:prstGeom prst="rect">
            <a:avLst/>
          </a:prstGeom>
        </p:spPr>
      </p:pic>
    </p:spTree>
    <p:extLst>
      <p:ext uri="{BB962C8B-B14F-4D97-AF65-F5344CB8AC3E}">
        <p14:creationId xmlns:p14="http://schemas.microsoft.com/office/powerpoint/2010/main" val="5452277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2049-CDCA-270F-7783-66FD85F09B56}"/>
              </a:ext>
            </a:extLst>
          </p:cNvPr>
          <p:cNvSpPr>
            <a:spLocks noGrp="1"/>
          </p:cNvSpPr>
          <p:nvPr>
            <p:ph type="title"/>
          </p:nvPr>
        </p:nvSpPr>
        <p:spPr/>
        <p:txBody>
          <a:bodyPr>
            <a:normAutofit fontScale="90000"/>
          </a:bodyPr>
          <a:lstStyle/>
          <a:p>
            <a:r>
              <a:rPr lang="en-US" dirty="0"/>
              <a:t>Elements of dynamic programming</a:t>
            </a:r>
          </a:p>
        </p:txBody>
      </p:sp>
      <p:sp>
        <p:nvSpPr>
          <p:cNvPr id="3" name="Text Placeholder 2">
            <a:extLst>
              <a:ext uri="{FF2B5EF4-FFF2-40B4-BE49-F238E27FC236}">
                <a16:creationId xmlns:a16="http://schemas.microsoft.com/office/drawing/2014/main" id="{AF169953-2C53-D11F-1B35-4394075A1408}"/>
              </a:ext>
            </a:extLst>
          </p:cNvPr>
          <p:cNvSpPr>
            <a:spLocks noGrp="1"/>
          </p:cNvSpPr>
          <p:nvPr>
            <p:ph type="body" sz="quarter" idx="10"/>
          </p:nvPr>
        </p:nvSpPr>
        <p:spPr/>
        <p:txBody>
          <a:bodyPr/>
          <a:lstStyle/>
          <a:p>
            <a:r>
              <a:rPr lang="en-US" dirty="0"/>
              <a:t>Overlapping subproblems</a:t>
            </a:r>
          </a:p>
          <a:p>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BC0DD50-2640-84B0-C7BF-3E42F921623A}"/>
                  </a:ext>
                </a:extLst>
              </p:cNvPr>
              <p:cNvSpPr>
                <a:spLocks noGrp="1"/>
              </p:cNvSpPr>
              <p:nvPr>
                <p:ph sz="quarter" idx="11"/>
              </p:nvPr>
            </p:nvSpPr>
            <p:spPr/>
            <p:txBody>
              <a:bodyPr>
                <a:normAutofit/>
              </a:bodyPr>
              <a:lstStyle/>
              <a:p>
                <a:pPr marL="0" indent="0">
                  <a:buNone/>
                </a:pPr>
                <a:r>
                  <a:rPr lang="en-US" sz="4800" dirty="0"/>
                  <a:t>		</a:t>
                </a:r>
              </a:p>
              <a:p>
                <a:pPr marL="0" indent="0">
                  <a:buNone/>
                </a:pPr>
                <a:r>
                  <a:rPr lang="en-US" sz="4800" dirty="0"/>
                  <a:t>	</a:t>
                </a:r>
                <a14:m>
                  <m:oMath xmlns:m="http://schemas.openxmlformats.org/officeDocument/2006/math">
                    <m:r>
                      <a:rPr lang="en-US" sz="4800" i="1" dirty="0" smtClean="0">
                        <a:latin typeface="Cambria Math" panose="02040503050406030204" pitchFamily="18" charset="0"/>
                      </a:rPr>
                      <m:t>𝑇</m:t>
                    </m:r>
                    <m:d>
                      <m:dPr>
                        <m:ctrlPr>
                          <a:rPr lang="en-US" sz="4800" i="1" dirty="0" smtClean="0">
                            <a:latin typeface="Cambria Math" panose="02040503050406030204" pitchFamily="18" charset="0"/>
                          </a:rPr>
                        </m:ctrlPr>
                      </m:dPr>
                      <m:e>
                        <m:r>
                          <a:rPr lang="en-US" sz="4800" i="1" dirty="0" smtClean="0">
                            <a:latin typeface="Cambria Math" panose="02040503050406030204" pitchFamily="18" charset="0"/>
                          </a:rPr>
                          <m:t>𝑛</m:t>
                        </m:r>
                      </m:e>
                    </m:d>
                    <m:r>
                      <a:rPr lang="en-US" sz="4800" i="1" dirty="0" smtClean="0">
                        <a:latin typeface="Cambria Math" panose="02040503050406030204" pitchFamily="18" charset="0"/>
                        <a:ea typeface="Cambria Math" panose="02040503050406030204" pitchFamily="18" charset="0"/>
                      </a:rPr>
                      <m:t>≥</m:t>
                    </m:r>
                  </m:oMath>
                </a14:m>
                <a:r>
                  <a:rPr lang="en-US" sz="4800" dirty="0"/>
                  <a:t> </a:t>
                </a:r>
              </a:p>
              <a:p>
                <a:pPr marL="0" indent="0">
                  <a:buNone/>
                </a:pPr>
                <a:endParaRPr lang="en-US" sz="4800" dirty="0"/>
              </a:p>
              <a:p>
                <a:pPr marL="0" indent="0">
                  <a:buNone/>
                </a:pPr>
                <a:endParaRPr lang="en-US" sz="4800" dirty="0"/>
              </a:p>
              <a:p>
                <a:pPr marL="0" indent="0">
                  <a:buNone/>
                </a:pPr>
                <a:endParaRPr lang="en-US" sz="4800" dirty="0"/>
              </a:p>
              <a:p>
                <a:pPr marL="0" indent="0">
                  <a:buNone/>
                </a:pPr>
                <a:endParaRPr lang="en-US" sz="4800" dirty="0"/>
              </a:p>
              <a:p>
                <a:pPr marL="0" indent="0">
                  <a:buNone/>
                </a:pPr>
                <a:endParaRPr lang="en-US" sz="4800" dirty="0"/>
              </a:p>
              <a:p>
                <a:r>
                  <a:rPr lang="en-US" altLang="zh-TW" sz="4400" dirty="0"/>
                  <a:t>We can prove that </a:t>
                </a:r>
                <a:r>
                  <a:rPr lang="en-US" altLang="zh-TW" sz="4400" i="1" dirty="0">
                    <a:latin typeface="Times New Roman" panose="02020603050405020304" pitchFamily="18" charset="0"/>
                  </a:rPr>
                  <a:t>T</a:t>
                </a:r>
                <a:r>
                  <a:rPr lang="en-US" altLang="zh-TW" sz="4400" dirty="0">
                    <a:latin typeface="Times New Roman" panose="02020603050405020304" pitchFamily="18" charset="0"/>
                  </a:rPr>
                  <a:t>(</a:t>
                </a:r>
                <a:r>
                  <a:rPr lang="en-US" altLang="zh-TW" sz="4400" i="1" dirty="0">
                    <a:latin typeface="Times New Roman" panose="02020603050405020304" pitchFamily="18" charset="0"/>
                  </a:rPr>
                  <a:t>n</a:t>
                </a:r>
                <a:r>
                  <a:rPr lang="en-US" altLang="zh-TW" sz="4400" dirty="0">
                    <a:latin typeface="Times New Roman" panose="02020603050405020304" pitchFamily="18" charset="0"/>
                  </a:rPr>
                  <a:t>) =</a:t>
                </a:r>
                <a:r>
                  <a:rPr lang="en-US" altLang="zh-TW" sz="4400" dirty="0">
                    <a:latin typeface="Times New Roman" panose="02020603050405020304" pitchFamily="18" charset="0"/>
                    <a:sym typeface="Symbol" pitchFamily="2" charset="2"/>
                  </a:rPr>
                  <a:t>(2</a:t>
                </a:r>
                <a:r>
                  <a:rPr lang="en-US" altLang="zh-TW" sz="4400" i="1" baseline="30000" dirty="0">
                    <a:latin typeface="Times New Roman" panose="02020603050405020304" pitchFamily="18" charset="0"/>
                    <a:sym typeface="Symbol" pitchFamily="2" charset="2"/>
                  </a:rPr>
                  <a:t>n</a:t>
                </a:r>
                <a:r>
                  <a:rPr lang="en-US" altLang="zh-TW" sz="4400" dirty="0">
                    <a:latin typeface="Times New Roman" panose="02020603050405020304" pitchFamily="18" charset="0"/>
                    <a:sym typeface="Symbol" pitchFamily="2" charset="2"/>
                  </a:rPr>
                  <a:t>)</a:t>
                </a:r>
                <a:r>
                  <a:rPr lang="en-US" altLang="zh-TW" sz="4400" dirty="0"/>
                  <a:t> using substitution method.</a:t>
                </a:r>
              </a:p>
              <a:p>
                <a:pPr marL="0" indent="0">
                  <a:buNone/>
                </a:pPr>
                <a:endParaRPr lang="en-US" sz="4800" dirty="0"/>
              </a:p>
            </p:txBody>
          </p:sp>
        </mc:Choice>
        <mc:Fallback xmlns="">
          <p:sp>
            <p:nvSpPr>
              <p:cNvPr id="4" name="Content Placeholder 3">
                <a:extLst>
                  <a:ext uri="{FF2B5EF4-FFF2-40B4-BE49-F238E27FC236}">
                    <a16:creationId xmlns:a16="http://schemas.microsoft.com/office/drawing/2014/main" id="{4BC0DD50-2640-84B0-C7BF-3E42F921623A}"/>
                  </a:ext>
                </a:extLst>
              </p:cNvPr>
              <p:cNvSpPr>
                <a:spLocks noGrp="1" noRot="1" noChangeAspect="1" noMove="1" noResize="1" noEditPoints="1" noAdjustHandles="1" noChangeArrowheads="1" noChangeShapeType="1" noTextEdit="1"/>
              </p:cNvSpPr>
              <p:nvPr>
                <p:ph sz="quarter" idx="11"/>
              </p:nvPr>
            </p:nvSpPr>
            <p:spPr>
              <a:blipFill>
                <a:blip r:embed="rId2"/>
                <a:stretch>
                  <a:fillRect l="-1645"/>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94088402-B6A1-5CBD-AFBD-9837C6CFD172}"/>
              </a:ext>
            </a:extLst>
          </p:cNvPr>
          <p:cNvGraphicFramePr>
            <a:graphicFrameLocks noChangeAspect="1"/>
          </p:cNvGraphicFramePr>
          <p:nvPr>
            <p:extLst>
              <p:ext uri="{D42A27DB-BD31-4B8C-83A1-F6EECF244321}">
                <p14:modId xmlns:p14="http://schemas.microsoft.com/office/powerpoint/2010/main" val="1425530599"/>
              </p:ext>
            </p:extLst>
          </p:nvPr>
        </p:nvGraphicFramePr>
        <p:xfrm>
          <a:off x="6889318" y="4257034"/>
          <a:ext cx="11460577" cy="2123666"/>
        </p:xfrm>
        <a:graphic>
          <a:graphicData uri="http://schemas.openxmlformats.org/presentationml/2006/ole">
            <mc:AlternateContent xmlns:mc="http://schemas.openxmlformats.org/markup-compatibility/2006">
              <mc:Choice xmlns:v="urn:schemas-microsoft-com:vml" Requires="v">
                <p:oleObj name="方程式" r:id="rId3" imgW="119659400" imgH="22237700" progId="Equation.3">
                  <p:embed/>
                </p:oleObj>
              </mc:Choice>
              <mc:Fallback>
                <p:oleObj name="方程式" r:id="rId3" imgW="119659400" imgH="22237700" progId="Equation.3">
                  <p:embed/>
                  <p:pic>
                    <p:nvPicPr>
                      <p:cNvPr id="61444" name="Object 4">
                        <a:extLst>
                          <a:ext uri="{FF2B5EF4-FFF2-40B4-BE49-F238E27FC236}">
                            <a16:creationId xmlns:a16="http://schemas.microsoft.com/office/drawing/2014/main" id="{B69F5351-D23C-B055-050C-27BFD00A5A33}"/>
                          </a:ext>
                        </a:extLst>
                      </p:cNvP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6889318" y="4257034"/>
                        <a:ext cx="11460577" cy="2123666"/>
                      </a:xfrm>
                      <a:prstGeom prst="rect">
                        <a:avLst/>
                      </a:prstGeom>
                      <a:noFill/>
                    </p:spPr>
                  </p:pic>
                </p:oleObj>
              </mc:Fallback>
            </mc:AlternateContent>
          </a:graphicData>
        </a:graphic>
      </p:graphicFrame>
      <p:graphicFrame>
        <p:nvGraphicFramePr>
          <p:cNvPr id="6" name="Object 6">
            <a:extLst>
              <a:ext uri="{FF2B5EF4-FFF2-40B4-BE49-F238E27FC236}">
                <a16:creationId xmlns:a16="http://schemas.microsoft.com/office/drawing/2014/main" id="{713F28DF-0A86-24E3-819F-B1A828E97DB6}"/>
              </a:ext>
            </a:extLst>
          </p:cNvPr>
          <p:cNvGraphicFramePr>
            <a:graphicFrameLocks noChangeAspect="1"/>
          </p:cNvGraphicFramePr>
          <p:nvPr>
            <p:extLst>
              <p:ext uri="{D42A27DB-BD31-4B8C-83A1-F6EECF244321}">
                <p14:modId xmlns:p14="http://schemas.microsoft.com/office/powerpoint/2010/main" val="2906394602"/>
              </p:ext>
            </p:extLst>
          </p:nvPr>
        </p:nvGraphicFramePr>
        <p:xfrm>
          <a:off x="4606952" y="6914602"/>
          <a:ext cx="5243688" cy="1861369"/>
        </p:xfrm>
        <a:graphic>
          <a:graphicData uri="http://schemas.openxmlformats.org/presentationml/2006/ole">
            <mc:AlternateContent xmlns:mc="http://schemas.openxmlformats.org/markup-compatibility/2006">
              <mc:Choice xmlns:v="urn:schemas-microsoft-com:vml" Requires="v">
                <p:oleObj name="Equation" r:id="rId5" imgW="47688500" imgH="16967200" progId="Equation.3">
                  <p:embed/>
                </p:oleObj>
              </mc:Choice>
              <mc:Fallback>
                <p:oleObj name="Equation" r:id="rId5" imgW="47688500" imgH="16967200" progId="Equation.3">
                  <p:embed/>
                  <p:pic>
                    <p:nvPicPr>
                      <p:cNvPr id="61446" name="Object 6">
                        <a:extLst>
                          <a:ext uri="{FF2B5EF4-FFF2-40B4-BE49-F238E27FC236}">
                            <a16:creationId xmlns:a16="http://schemas.microsoft.com/office/drawing/2014/main" id="{BABC8255-2B4C-9905-3D25-BDFDCC1319BA}"/>
                          </a:ext>
                        </a:extLst>
                      </p:cNvPr>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606952" y="6914602"/>
                        <a:ext cx="5243688" cy="1861369"/>
                      </a:xfrm>
                      <a:prstGeom prst="rect">
                        <a:avLst/>
                      </a:prstGeom>
                      <a:noFill/>
                    </p:spPr>
                  </p:pic>
                </p:oleObj>
              </mc:Fallback>
            </mc:AlternateContent>
          </a:graphicData>
        </a:graphic>
      </p:graphicFrame>
    </p:spTree>
    <p:extLst>
      <p:ext uri="{BB962C8B-B14F-4D97-AF65-F5344CB8AC3E}">
        <p14:creationId xmlns:p14="http://schemas.microsoft.com/office/powerpoint/2010/main" val="414869772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6594-9F0F-898E-2880-FD526BA022DE}"/>
              </a:ext>
            </a:extLst>
          </p:cNvPr>
          <p:cNvSpPr>
            <a:spLocks noGrp="1"/>
          </p:cNvSpPr>
          <p:nvPr>
            <p:ph type="title"/>
          </p:nvPr>
        </p:nvSpPr>
        <p:spPr/>
        <p:txBody>
          <a:bodyPr>
            <a:normAutofit fontScale="90000"/>
          </a:bodyPr>
          <a:lstStyle/>
          <a:p>
            <a:r>
              <a:rPr lang="en-US" dirty="0"/>
              <a:t>Elements of dynamic programming</a:t>
            </a:r>
          </a:p>
        </p:txBody>
      </p:sp>
      <p:sp>
        <p:nvSpPr>
          <p:cNvPr id="3" name="Text Placeholder 2">
            <a:extLst>
              <a:ext uri="{FF2B5EF4-FFF2-40B4-BE49-F238E27FC236}">
                <a16:creationId xmlns:a16="http://schemas.microsoft.com/office/drawing/2014/main" id="{C6AAC975-35D0-0408-D755-ABDF7443514C}"/>
              </a:ext>
            </a:extLst>
          </p:cNvPr>
          <p:cNvSpPr>
            <a:spLocks noGrp="1"/>
          </p:cNvSpPr>
          <p:nvPr>
            <p:ph type="body" sz="quarter" idx="10"/>
          </p:nvPr>
        </p:nvSpPr>
        <p:spPr/>
        <p:txBody>
          <a:bodyPr/>
          <a:lstStyle/>
          <a:p>
            <a:r>
              <a:rPr lang="en-US" dirty="0"/>
              <a:t>Reconstructing optimal solution</a:t>
            </a:r>
          </a:p>
          <a:p>
            <a:endParaRPr lang="en-US" dirty="0"/>
          </a:p>
        </p:txBody>
      </p:sp>
      <p:sp>
        <p:nvSpPr>
          <p:cNvPr id="4" name="Content Placeholder 3">
            <a:extLst>
              <a:ext uri="{FF2B5EF4-FFF2-40B4-BE49-F238E27FC236}">
                <a16:creationId xmlns:a16="http://schemas.microsoft.com/office/drawing/2014/main" id="{CF2784DC-2744-E8DB-19D1-93F5E9DE32A9}"/>
              </a:ext>
            </a:extLst>
          </p:cNvPr>
          <p:cNvSpPr>
            <a:spLocks noGrp="1"/>
          </p:cNvSpPr>
          <p:nvPr>
            <p:ph sz="quarter" idx="11"/>
          </p:nvPr>
        </p:nvSpPr>
        <p:spPr/>
        <p:txBody>
          <a:bodyPr>
            <a:normAutofit/>
          </a:bodyPr>
          <a:lstStyle/>
          <a:p>
            <a:r>
              <a:rPr lang="en-US" sz="4400" dirty="0"/>
              <a:t>As we can see from rod cutting problem, there are 2 approaches to dynamic programming:</a:t>
            </a:r>
          </a:p>
          <a:p>
            <a:pPr lvl="1"/>
            <a:r>
              <a:rPr lang="en-US" sz="4400" dirty="0"/>
              <a:t>Bottom-up strategy.</a:t>
            </a:r>
          </a:p>
          <a:p>
            <a:pPr lvl="1"/>
            <a:r>
              <a:rPr lang="en-US" sz="4400" dirty="0" err="1"/>
              <a:t>Memoized</a:t>
            </a:r>
            <a:r>
              <a:rPr lang="en-US" sz="4400" dirty="0"/>
              <a:t> top-down strategy.</a:t>
            </a:r>
          </a:p>
          <a:p>
            <a:endParaRPr lang="en-US" sz="4400" dirty="0"/>
          </a:p>
        </p:txBody>
      </p:sp>
    </p:spTree>
    <p:extLst>
      <p:ext uri="{BB962C8B-B14F-4D97-AF65-F5344CB8AC3E}">
        <p14:creationId xmlns:p14="http://schemas.microsoft.com/office/powerpoint/2010/main" val="318787471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E622B-566A-EDAE-CB4E-814241B2B4BE}"/>
              </a:ext>
            </a:extLst>
          </p:cNvPr>
          <p:cNvSpPr>
            <a:spLocks noGrp="1"/>
          </p:cNvSpPr>
          <p:nvPr>
            <p:ph type="title"/>
          </p:nvPr>
        </p:nvSpPr>
        <p:spPr/>
        <p:txBody>
          <a:bodyPr>
            <a:normAutofit fontScale="90000"/>
          </a:bodyPr>
          <a:lstStyle/>
          <a:p>
            <a:r>
              <a:rPr lang="en-US" dirty="0"/>
              <a:t>Elements of dynamic programming</a:t>
            </a:r>
          </a:p>
        </p:txBody>
      </p:sp>
      <p:sp>
        <p:nvSpPr>
          <p:cNvPr id="3" name="Text Placeholder 2">
            <a:extLst>
              <a:ext uri="{FF2B5EF4-FFF2-40B4-BE49-F238E27FC236}">
                <a16:creationId xmlns:a16="http://schemas.microsoft.com/office/drawing/2014/main" id="{B75C06F7-57AE-B822-1497-1AD412D75CB9}"/>
              </a:ext>
            </a:extLst>
          </p:cNvPr>
          <p:cNvSpPr>
            <a:spLocks noGrp="1"/>
          </p:cNvSpPr>
          <p:nvPr>
            <p:ph type="body" sz="quarter" idx="10"/>
          </p:nvPr>
        </p:nvSpPr>
        <p:spPr/>
        <p:txBody>
          <a:bodyPr/>
          <a:lstStyle/>
          <a:p>
            <a:r>
              <a:rPr lang="en-US" dirty="0"/>
              <a:t>Reconstructing optimal solution</a:t>
            </a:r>
          </a:p>
          <a:p>
            <a:endParaRPr lang="en-US" dirty="0"/>
          </a:p>
        </p:txBody>
      </p:sp>
      <p:pic>
        <p:nvPicPr>
          <p:cNvPr id="6" name="Content Placeholder 5" descr="A white text with black text&#10;&#10;Description automatically generated">
            <a:extLst>
              <a:ext uri="{FF2B5EF4-FFF2-40B4-BE49-F238E27FC236}">
                <a16:creationId xmlns:a16="http://schemas.microsoft.com/office/drawing/2014/main" id="{69EC297A-BB37-C2FB-EA69-2C743CFA1374}"/>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5218699" y="3569920"/>
            <a:ext cx="13946602" cy="9762622"/>
          </a:xfrm>
        </p:spPr>
      </p:pic>
    </p:spTree>
    <p:extLst>
      <p:ext uri="{BB962C8B-B14F-4D97-AF65-F5344CB8AC3E}">
        <p14:creationId xmlns:p14="http://schemas.microsoft.com/office/powerpoint/2010/main" val="21977813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5DAA-1B50-3E57-3642-9CF6386C8333}"/>
              </a:ext>
            </a:extLst>
          </p:cNvPr>
          <p:cNvSpPr>
            <a:spLocks noGrp="1"/>
          </p:cNvSpPr>
          <p:nvPr>
            <p:ph type="title"/>
          </p:nvPr>
        </p:nvSpPr>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F82A3446-DE24-C316-CD29-B9B5C6BCEC3E}"/>
              </a:ext>
            </a:extLst>
          </p:cNvPr>
          <p:cNvSpPr>
            <a:spLocks noGrp="1"/>
          </p:cNvSpPr>
          <p:nvPr>
            <p:ph type="body" sz="quarter" idx="10"/>
          </p:nvPr>
        </p:nvSpPr>
        <p:spPr/>
        <p:txBody>
          <a:bodyPr/>
          <a:lstStyle/>
          <a:p>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400C1AB-9F56-79C8-E910-F69943C9BA13}"/>
                  </a:ext>
                </a:extLst>
              </p:cNvPr>
              <p:cNvSpPr>
                <a:spLocks noGrp="1"/>
              </p:cNvSpPr>
              <p:nvPr>
                <p:ph sz="quarter" idx="11"/>
              </p:nvPr>
            </p:nvSpPr>
            <p:spPr/>
            <p:txBody>
              <a:bodyPr>
                <a:normAutofit/>
              </a:bodyPr>
              <a:lstStyle/>
              <a:p>
                <a:r>
                  <a:rPr lang="en-US" sz="4400" dirty="0"/>
                  <a:t>We have seen how to solve the matrix-chain multiplication problem by either a top-down, </a:t>
                </a:r>
                <a:r>
                  <a:rPr lang="en-US" sz="4400" dirty="0" err="1"/>
                  <a:t>memoized</a:t>
                </a:r>
                <a:r>
                  <a:rPr lang="en-US" sz="4400" dirty="0"/>
                  <a:t> dynamic-programming or a bottom-up dynamic-programming in </a:t>
                </a:r>
                <a14:m>
                  <m:oMath xmlns:m="http://schemas.openxmlformats.org/officeDocument/2006/math">
                    <m:r>
                      <a:rPr lang="en-US" sz="4400" b="0" i="1" smtClean="0">
                        <a:latin typeface="Cambria Math" panose="02040503050406030204" pitchFamily="18" charset="0"/>
                      </a:rPr>
                      <m:t>𝑂</m:t>
                    </m:r>
                    <m:r>
                      <a:rPr lang="en-US" sz="4400" b="0" i="1" smtClean="0">
                        <a:latin typeface="Cambria Math" panose="02040503050406030204" pitchFamily="18" charset="0"/>
                      </a:rPr>
                      <m:t>(</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𝑛</m:t>
                        </m:r>
                      </m:e>
                      <m:sup>
                        <m:r>
                          <a:rPr lang="en-US" sz="4400" b="0" i="1" smtClean="0">
                            <a:latin typeface="Cambria Math" panose="02040503050406030204" pitchFamily="18" charset="0"/>
                          </a:rPr>
                          <m:t>3</m:t>
                        </m:r>
                      </m:sup>
                    </m:sSup>
                    <m:r>
                      <a:rPr lang="en-US" sz="4400" b="0" i="1" smtClean="0">
                        <a:latin typeface="Cambria Math" panose="02040503050406030204" pitchFamily="18" charset="0"/>
                      </a:rPr>
                      <m:t>)</m:t>
                    </m:r>
                  </m:oMath>
                </a14:m>
                <a:r>
                  <a:rPr lang="en-US" sz="4400" dirty="0"/>
                  <a:t> time. </a:t>
                </a:r>
              </a:p>
              <a:p>
                <a:r>
                  <a:rPr lang="en-US" sz="4400" dirty="0"/>
                  <a:t>Both the bottom-up and </a:t>
                </a:r>
                <a:r>
                  <a:rPr lang="en-US" sz="4400" dirty="0" err="1"/>
                  <a:t>memoized</a:t>
                </a:r>
                <a:r>
                  <a:rPr lang="en-US" sz="4400" dirty="0"/>
                  <a:t> meth- </a:t>
                </a:r>
                <a:r>
                  <a:rPr lang="en-US" sz="4400" dirty="0" err="1"/>
                  <a:t>ods</a:t>
                </a:r>
                <a:r>
                  <a:rPr lang="en-US" sz="4400" dirty="0"/>
                  <a:t> take advantage of the overlapping-subproblems property. </a:t>
                </a:r>
              </a:p>
              <a:p>
                <a:r>
                  <a:rPr lang="en-US" sz="4400" dirty="0"/>
                  <a:t>However, in general practice, if all subproblems must be solved at least once, a bottom-up algorithm usually outperforms the corresponding top-down memorized algorithm by constant factor.</a:t>
                </a:r>
              </a:p>
              <a:p>
                <a:r>
                  <a:rPr lang="en-US" sz="4400" dirty="0"/>
                  <a:t>On the other hand, in certain situations, some of the subproblems in the subproblem space might not need to be solved at all. </a:t>
                </a:r>
              </a:p>
              <a:p>
                <a:r>
                  <a:rPr lang="en-US" sz="4400" dirty="0"/>
                  <a:t>In that case, the </a:t>
                </a:r>
                <a:r>
                  <a:rPr lang="en-US" sz="4400" dirty="0" err="1"/>
                  <a:t>memoized</a:t>
                </a:r>
                <a:r>
                  <a:rPr lang="en-US" sz="4400" dirty="0"/>
                  <a:t> solution has the advantage of solving only those subproblems that are definitely required. </a:t>
                </a:r>
              </a:p>
              <a:p>
                <a:endParaRPr lang="en-US" sz="4400" dirty="0"/>
              </a:p>
              <a:p>
                <a:endParaRPr lang="en-US" sz="4400" dirty="0"/>
              </a:p>
              <a:p>
                <a:endParaRPr lang="en-US" sz="4400" dirty="0"/>
              </a:p>
            </p:txBody>
          </p:sp>
        </mc:Choice>
        <mc:Fallback xmlns="">
          <p:sp>
            <p:nvSpPr>
              <p:cNvPr id="4" name="Content Placeholder 3">
                <a:extLst>
                  <a:ext uri="{FF2B5EF4-FFF2-40B4-BE49-F238E27FC236}">
                    <a16:creationId xmlns:a16="http://schemas.microsoft.com/office/drawing/2014/main" id="{4400C1AB-9F56-79C8-E910-F69943C9BA13}"/>
                  </a:ext>
                </a:extLst>
              </p:cNvPr>
              <p:cNvSpPr>
                <a:spLocks noGrp="1" noRot="1" noChangeAspect="1" noMove="1" noResize="1" noEditPoints="1" noAdjustHandles="1" noChangeArrowheads="1" noChangeShapeType="1" noTextEdit="1"/>
              </p:cNvSpPr>
              <p:nvPr>
                <p:ph sz="quarter" idx="11"/>
              </p:nvPr>
            </p:nvSpPr>
            <p:spPr>
              <a:blipFill>
                <a:blip r:embed="rId2"/>
                <a:stretch>
                  <a:fillRect l="-1645" t="-2972" r="-1265" b="-2526"/>
                </a:stretch>
              </a:blipFill>
            </p:spPr>
            <p:txBody>
              <a:bodyPr/>
              <a:lstStyle/>
              <a:p>
                <a:r>
                  <a:rPr lang="en-US">
                    <a:noFill/>
                  </a:rPr>
                  <a:t> </a:t>
                </a:r>
              </a:p>
            </p:txBody>
          </p:sp>
        </mc:Fallback>
      </mc:AlternateContent>
    </p:spTree>
    <p:extLst>
      <p:ext uri="{BB962C8B-B14F-4D97-AF65-F5344CB8AC3E}">
        <p14:creationId xmlns:p14="http://schemas.microsoft.com/office/powerpoint/2010/main" val="271005447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16</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r>
              <a:rPr lang="en-US" dirty="0"/>
              <a:t>After you learn how Dynamic Programming works, now let’s compare it with Greedy approach. Design algorithms for the Fractional Knapsack and 0-1 Knapsack using Dynamic Programming. Compare the running time of the algorithms with greedy approach. Which is better? Why?</a:t>
            </a:r>
          </a:p>
          <a:p>
            <a:endParaRPr lang="en-US" dirty="0"/>
          </a:p>
          <a:p>
            <a:r>
              <a:rPr lang="en-US" dirty="0"/>
              <a:t>Which is a more efficient way to determine the optimal number of multiplications in a matrix-chain multiplication problem: enumerating all the ways of parenthesizing the product and computing the number of multiplications for each, or running RECURSIVE-MATRIX-CHAIN? Justify your answer.</a:t>
            </a:r>
          </a:p>
          <a:p>
            <a:endParaRPr lang="en-US" dirty="0"/>
          </a:p>
          <a:p>
            <a:endParaRPr lang="en-US" dirty="0"/>
          </a:p>
          <a:p>
            <a:pPr eaLnBrk="1" hangingPunct="1"/>
            <a:endParaRPr lang="en-US" dirty="0"/>
          </a:p>
        </p:txBody>
      </p:sp>
    </p:spTree>
    <p:extLst>
      <p:ext uri="{BB962C8B-B14F-4D97-AF65-F5344CB8AC3E}">
        <p14:creationId xmlns:p14="http://schemas.microsoft.com/office/powerpoint/2010/main" val="34223006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16</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r>
              <a:rPr lang="en-US" dirty="0"/>
              <a:t>Consider the antithetical variant of the matrix-chain multiplication problem where the goal is to parenthesize the sequence of matrices so as to </a:t>
            </a:r>
            <a:r>
              <a:rPr lang="en-US" b="1" dirty="0">
                <a:latin typeface="Avenir Black" panose="02000503020000020003" pitchFamily="2" charset="0"/>
              </a:rPr>
              <a:t>maximize</a:t>
            </a:r>
            <a:r>
              <a:rPr lang="en-US" dirty="0"/>
              <a:t>, rather than minimize, the number of scalar multiplications. Does this problem exhibit optimal substructure? </a:t>
            </a:r>
          </a:p>
          <a:p>
            <a:endParaRPr lang="en-US" dirty="0"/>
          </a:p>
          <a:p>
            <a:pPr eaLnBrk="1" hangingPunct="1"/>
            <a:endParaRPr lang="en-US" dirty="0"/>
          </a:p>
        </p:txBody>
      </p:sp>
    </p:spTree>
    <p:extLst>
      <p:ext uri="{BB962C8B-B14F-4D97-AF65-F5344CB8AC3E}">
        <p14:creationId xmlns:p14="http://schemas.microsoft.com/office/powerpoint/2010/main" val="199458496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r>
              <a:rPr lang="en-US" dirty="0"/>
              <a:t>Thomas H. </a:t>
            </a:r>
            <a:r>
              <a:rPr lang="en-US" dirty="0" err="1"/>
              <a:t>Cormen</a:t>
            </a:r>
            <a:r>
              <a:rPr lang="en-US" dirty="0"/>
              <a:t>. (2022). Introduction to algorithms: Fourth edition. The MIT Press. Chapter 14.</a:t>
            </a:r>
          </a:p>
          <a:p>
            <a:r>
              <a:rPr lang="en-US" dirty="0"/>
              <a:t>https://</a:t>
            </a:r>
            <a:r>
              <a:rPr lang="en-US" dirty="0" err="1"/>
              <a:t>web.stanford.edu</a:t>
            </a:r>
            <a:r>
              <a:rPr lang="en-US" dirty="0"/>
              <a:t>/class/archive/cs/cs161/cs161.1168/lecture12.pdf</a:t>
            </a:r>
          </a:p>
        </p:txBody>
      </p:sp>
    </p:spTree>
    <p:extLst>
      <p:ext uri="{BB962C8B-B14F-4D97-AF65-F5344CB8AC3E}">
        <p14:creationId xmlns:p14="http://schemas.microsoft.com/office/powerpoint/2010/main" val="270452774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A05A5-95E8-3650-1A08-2BEC267CC6F6}"/>
              </a:ext>
            </a:extLst>
          </p:cNvPr>
          <p:cNvSpPr>
            <a:spLocks noGrp="1"/>
          </p:cNvSpPr>
          <p:nvPr>
            <p:ph type="body" sz="quarter" idx="1"/>
          </p:nvPr>
        </p:nvSpPr>
        <p:spPr/>
        <p:txBody>
          <a:bodyPr/>
          <a:lstStyle/>
          <a:p>
            <a:r>
              <a:rPr lang="en-US" cap="none" dirty="0"/>
              <a:t>Dynamic programming: Matrix Chain Multiplication</a:t>
            </a:r>
            <a:endParaRPr lang="en-US" dirty="0"/>
          </a:p>
        </p:txBody>
      </p:sp>
      <p:sp>
        <p:nvSpPr>
          <p:cNvPr id="5" name="Title 4">
            <a:extLst>
              <a:ext uri="{FF2B5EF4-FFF2-40B4-BE49-F238E27FC236}">
                <a16:creationId xmlns:a16="http://schemas.microsoft.com/office/drawing/2014/main" id="{01DB4F1F-BBE4-D8DD-07CE-323E6B80B095}"/>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F729075E-F5CE-8173-6979-ECEF28B9D32D}"/>
              </a:ext>
            </a:extLst>
          </p:cNvPr>
          <p:cNvSpPr>
            <a:spLocks noGrp="1"/>
          </p:cNvSpPr>
          <p:nvPr>
            <p:ph type="body" sz="quarter" idx="10"/>
          </p:nvPr>
        </p:nvSpPr>
        <p:spPr/>
        <p:txBody>
          <a:bodyPr>
            <a:normAutofit lnSpcReduction="10000"/>
          </a:bodyPr>
          <a:lstStyle/>
          <a:p>
            <a:r>
              <a:rPr lang="en-US" dirty="0"/>
              <a:t>September, 2023</a:t>
            </a:r>
          </a:p>
        </p:txBody>
      </p:sp>
    </p:spTree>
    <p:extLst>
      <p:ext uri="{BB962C8B-B14F-4D97-AF65-F5344CB8AC3E}">
        <p14:creationId xmlns:p14="http://schemas.microsoft.com/office/powerpoint/2010/main" val="3598802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t>LO 1: Explain fundamental concept of analysis algorithms</a:t>
            </a:r>
          </a:p>
          <a:p>
            <a:r>
              <a:rPr lang="en-US" sz="4000" b="1" dirty="0">
                <a:solidFill>
                  <a:schemeClr val="accent4"/>
                </a:solidFill>
              </a:rPr>
              <a:t>LO 2: Apply algorithm techniques and methods</a:t>
            </a:r>
          </a:p>
          <a:p>
            <a:r>
              <a:rPr lang="en-US" sz="4000" b="1" dirty="0">
                <a:solidFill>
                  <a:schemeClr val="accent4"/>
                </a:solidFill>
              </a:rPr>
              <a:t>LO 3: Solve a problem using specific algorithm. </a:t>
            </a:r>
          </a:p>
          <a:p>
            <a:r>
              <a:rPr lang="en-US" sz="4000" b="1" dirty="0"/>
              <a:t>LO 4: Compare several algorithm design methods</a:t>
            </a:r>
          </a:p>
          <a:p>
            <a:endParaRPr lang="en-US" sz="4000" b="1" dirty="0"/>
          </a:p>
          <a:p>
            <a:endParaRPr lang="en-US" sz="4000" b="1" dirty="0"/>
          </a:p>
        </p:txBody>
      </p:sp>
    </p:spTree>
    <p:extLst>
      <p:ext uri="{BB962C8B-B14F-4D97-AF65-F5344CB8AC3E}">
        <p14:creationId xmlns:p14="http://schemas.microsoft.com/office/powerpoint/2010/main" val="9581641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9A85-C7E5-60F4-5095-777DDA2063F7}"/>
              </a:ext>
            </a:extLst>
          </p:cNvPr>
          <p:cNvSpPr>
            <a:spLocks noGrp="1"/>
          </p:cNvSpPr>
          <p:nvPr>
            <p:ph type="title"/>
          </p:nvPr>
        </p:nvSpPr>
        <p:spPr/>
        <p:txBody>
          <a:bodyPr>
            <a:normAutofit fontScale="90000"/>
          </a:bodyPr>
          <a:lstStyle/>
          <a:p>
            <a:r>
              <a:rPr lang="en-US" dirty="0"/>
              <a:t>Matrix chain multiplication problem</a:t>
            </a:r>
          </a:p>
        </p:txBody>
      </p:sp>
      <p:sp>
        <p:nvSpPr>
          <p:cNvPr id="3" name="Text Placeholder 2">
            <a:extLst>
              <a:ext uri="{FF2B5EF4-FFF2-40B4-BE49-F238E27FC236}">
                <a16:creationId xmlns:a16="http://schemas.microsoft.com/office/drawing/2014/main" id="{48A7DBEF-831B-018F-1016-76E950BF4D62}"/>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4A07F85F-962C-9EA1-3F3F-A8B6294CA1FB}"/>
              </a:ext>
            </a:extLst>
          </p:cNvPr>
          <p:cNvSpPr>
            <a:spLocks noGrp="1"/>
          </p:cNvSpPr>
          <p:nvPr>
            <p:ph sz="quarter" idx="11"/>
          </p:nvPr>
        </p:nvSpPr>
        <p:spPr/>
        <p:txBody>
          <a:bodyPr/>
          <a:lstStyle/>
          <a:p>
            <a:r>
              <a:rPr lang="en-US" dirty="0"/>
              <a:t>Given a sequence (chain) (A1, A2, …, An) of matrices to be multiplied, where the matrices aren’t necessarily square, the goal is to compute the product A1A2…An.</a:t>
            </a:r>
          </a:p>
          <a:p>
            <a:r>
              <a:rPr lang="en-US" dirty="0"/>
              <a:t>A product of matrices is fully parenthesized if it is either a single matrix, or a product of two fully parenthesized matrix product, surrounded by parentheses. </a:t>
            </a:r>
          </a:p>
          <a:p>
            <a:r>
              <a:rPr lang="en-US" dirty="0"/>
              <a:t>For example, if the chain of matrices is (A1, A2, A3, A4), then you can fully parenthesize the product in five distinct ways: </a:t>
            </a:r>
          </a:p>
          <a:p>
            <a:pPr lvl="1"/>
            <a:r>
              <a:rPr lang="en-US" dirty="0"/>
              <a:t>(A1 (A2 (A3 A4))),</a:t>
            </a:r>
          </a:p>
          <a:p>
            <a:pPr lvl="1"/>
            <a:r>
              <a:rPr lang="en-US" dirty="0"/>
              <a:t>(A1 ((A2 A3) A4)),</a:t>
            </a:r>
          </a:p>
          <a:p>
            <a:pPr lvl="1"/>
            <a:r>
              <a:rPr lang="en-US" dirty="0"/>
              <a:t>((A1 A2) (A3 A4)),</a:t>
            </a:r>
          </a:p>
          <a:p>
            <a:pPr lvl="1"/>
            <a:r>
              <a:rPr lang="en-US" dirty="0"/>
              <a:t>((A1 (A2 A3)) A4),</a:t>
            </a:r>
          </a:p>
          <a:p>
            <a:pPr lvl="1"/>
            <a:r>
              <a:rPr lang="en-US" dirty="0"/>
              <a:t>(((A1 A2) A3) A4)</a:t>
            </a:r>
          </a:p>
          <a:p>
            <a:endParaRPr lang="en-US" dirty="0"/>
          </a:p>
        </p:txBody>
      </p:sp>
    </p:spTree>
    <p:extLst>
      <p:ext uri="{BB962C8B-B14F-4D97-AF65-F5344CB8AC3E}">
        <p14:creationId xmlns:p14="http://schemas.microsoft.com/office/powerpoint/2010/main" val="28551742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9A85-C7E5-60F4-5095-777DDA2063F7}"/>
              </a:ext>
            </a:extLst>
          </p:cNvPr>
          <p:cNvSpPr>
            <a:spLocks noGrp="1"/>
          </p:cNvSpPr>
          <p:nvPr>
            <p:ph type="title"/>
          </p:nvPr>
        </p:nvSpPr>
        <p:spPr/>
        <p:txBody>
          <a:bodyPr>
            <a:normAutofit fontScale="90000"/>
          </a:bodyPr>
          <a:lstStyle/>
          <a:p>
            <a:r>
              <a:rPr lang="en-US" dirty="0"/>
              <a:t>Matrix chain multiplication problem</a:t>
            </a:r>
          </a:p>
        </p:txBody>
      </p:sp>
      <p:sp>
        <p:nvSpPr>
          <p:cNvPr id="3" name="Text Placeholder 2">
            <a:extLst>
              <a:ext uri="{FF2B5EF4-FFF2-40B4-BE49-F238E27FC236}">
                <a16:creationId xmlns:a16="http://schemas.microsoft.com/office/drawing/2014/main" id="{48A7DBEF-831B-018F-1016-76E950BF4D62}"/>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4A07F85F-962C-9EA1-3F3F-A8B6294CA1FB}"/>
              </a:ext>
            </a:extLst>
          </p:cNvPr>
          <p:cNvSpPr>
            <a:spLocks noGrp="1"/>
          </p:cNvSpPr>
          <p:nvPr>
            <p:ph sz="quarter" idx="11"/>
          </p:nvPr>
        </p:nvSpPr>
        <p:spPr/>
        <p:txBody>
          <a:bodyPr/>
          <a:lstStyle/>
          <a:p>
            <a:r>
              <a:rPr lang="en-US" dirty="0"/>
              <a:t>The running time is dominated by scalar multiplication in line 4, which is </a:t>
            </a:r>
            <a:r>
              <a:rPr lang="en-US" dirty="0" err="1"/>
              <a:t>pqr</a:t>
            </a:r>
            <a:r>
              <a:rPr lang="en-US" dirty="0"/>
              <a:t>.</a:t>
            </a:r>
          </a:p>
        </p:txBody>
      </p:sp>
      <p:pic>
        <p:nvPicPr>
          <p:cNvPr id="6" name="Picture 5" descr="A close-up of a white paper&#10;&#10;Description automatically generated">
            <a:extLst>
              <a:ext uri="{FF2B5EF4-FFF2-40B4-BE49-F238E27FC236}">
                <a16:creationId xmlns:a16="http://schemas.microsoft.com/office/drawing/2014/main" id="{CB82829F-918A-08CC-4908-E1090813F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489" y="5502397"/>
            <a:ext cx="21361021" cy="4451499"/>
          </a:xfrm>
          <a:prstGeom prst="rect">
            <a:avLst/>
          </a:prstGeom>
        </p:spPr>
      </p:pic>
    </p:spTree>
    <p:extLst>
      <p:ext uri="{BB962C8B-B14F-4D97-AF65-F5344CB8AC3E}">
        <p14:creationId xmlns:p14="http://schemas.microsoft.com/office/powerpoint/2010/main" val="41225188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3D911-56A6-234F-7EE0-E6732AD75F5B}"/>
              </a:ext>
            </a:extLst>
          </p:cNvPr>
          <p:cNvSpPr>
            <a:spLocks noGrp="1"/>
          </p:cNvSpPr>
          <p:nvPr>
            <p:ph type="title"/>
          </p:nvPr>
        </p:nvSpPr>
        <p:spPr/>
        <p:txBody>
          <a:bodyPr>
            <a:normAutofit fontScale="90000"/>
          </a:bodyPr>
          <a:lstStyle/>
          <a:p>
            <a:r>
              <a:rPr lang="en-US" dirty="0"/>
              <a:t>Matrix chain multiplication problem</a:t>
            </a:r>
          </a:p>
        </p:txBody>
      </p:sp>
      <p:sp>
        <p:nvSpPr>
          <p:cNvPr id="3" name="Text Placeholder 2">
            <a:extLst>
              <a:ext uri="{FF2B5EF4-FFF2-40B4-BE49-F238E27FC236}">
                <a16:creationId xmlns:a16="http://schemas.microsoft.com/office/drawing/2014/main" id="{01C91F11-28FE-4856-DFCD-85CBE49E4691}"/>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36451E1F-92B4-C401-A462-1970BE6A9A60}"/>
              </a:ext>
            </a:extLst>
          </p:cNvPr>
          <p:cNvSpPr>
            <a:spLocks noGrp="1"/>
          </p:cNvSpPr>
          <p:nvPr>
            <p:ph sz="quarter" idx="11"/>
          </p:nvPr>
        </p:nvSpPr>
        <p:spPr/>
        <p:txBody>
          <a:bodyPr>
            <a:normAutofit/>
          </a:bodyPr>
          <a:lstStyle/>
          <a:p>
            <a:r>
              <a:rPr lang="en-US" altLang="zh-TW" sz="4400" dirty="0"/>
              <a:t>When we chain multiplication on (A1, A2, A3), consider this example:</a:t>
            </a:r>
          </a:p>
          <a:p>
            <a:pPr lvl="1"/>
            <a:r>
              <a:rPr lang="en-US" sz="4400" dirty="0"/>
              <a:t>A1 is 10X100</a:t>
            </a:r>
          </a:p>
          <a:p>
            <a:pPr lvl="1"/>
            <a:r>
              <a:rPr lang="en-US" sz="4400" dirty="0"/>
              <a:t>A2 is 100X5</a:t>
            </a:r>
          </a:p>
          <a:p>
            <a:pPr lvl="1"/>
            <a:r>
              <a:rPr lang="en-US" sz="4400" dirty="0"/>
              <a:t>A3 is 5X50</a:t>
            </a:r>
          </a:p>
          <a:p>
            <a:endParaRPr lang="en-US" sz="4400" dirty="0"/>
          </a:p>
          <a:p>
            <a:r>
              <a:rPr lang="en-US" sz="4400" dirty="0"/>
              <a:t>If we put the parenthesis like ((A1 A2) A3), then it takes 10 X 100 X 5 + 10 X 5 X 50 = 5000 + 2500 = 7.500 scalar multiplications.</a:t>
            </a:r>
          </a:p>
          <a:p>
            <a:r>
              <a:rPr lang="en-US" sz="4400" dirty="0"/>
              <a:t>If the parenthesis is (A1 (A2 A3)), then it takes 100 X 5 X 50 + 10 X 100 X 50 = 25000 + 50000 = 75.000 scalar multiplications.</a:t>
            </a:r>
          </a:p>
          <a:p>
            <a:r>
              <a:rPr lang="en-US" sz="4400" dirty="0"/>
              <a:t>Thus, computing the product according to the first </a:t>
            </a:r>
            <a:r>
              <a:rPr lang="en-US" sz="4400" dirty="0" err="1"/>
              <a:t>parenthesization</a:t>
            </a:r>
            <a:r>
              <a:rPr lang="en-US" sz="4400" dirty="0"/>
              <a:t> is 10 times faster. </a:t>
            </a:r>
          </a:p>
          <a:p>
            <a:endParaRPr lang="en-US" sz="4400" dirty="0"/>
          </a:p>
          <a:p>
            <a:endParaRPr lang="en-US" sz="4400" dirty="0"/>
          </a:p>
        </p:txBody>
      </p:sp>
    </p:spTree>
    <p:extLst>
      <p:ext uri="{BB962C8B-B14F-4D97-AF65-F5344CB8AC3E}">
        <p14:creationId xmlns:p14="http://schemas.microsoft.com/office/powerpoint/2010/main" val="30289708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85137-7D3B-BB70-26E3-7B471161FFFE}"/>
              </a:ext>
            </a:extLst>
          </p:cNvPr>
          <p:cNvSpPr>
            <a:spLocks noGrp="1"/>
          </p:cNvSpPr>
          <p:nvPr>
            <p:ph type="title"/>
          </p:nvPr>
        </p:nvSpPr>
        <p:spPr/>
        <p:txBody>
          <a:bodyPr>
            <a:normAutofit fontScale="90000"/>
          </a:bodyPr>
          <a:lstStyle/>
          <a:p>
            <a:r>
              <a:rPr lang="en-US" dirty="0"/>
              <a:t>Matrix chain multiplication problem</a:t>
            </a:r>
          </a:p>
        </p:txBody>
      </p:sp>
      <p:sp>
        <p:nvSpPr>
          <p:cNvPr id="3" name="Text Placeholder 2">
            <a:extLst>
              <a:ext uri="{FF2B5EF4-FFF2-40B4-BE49-F238E27FC236}">
                <a16:creationId xmlns:a16="http://schemas.microsoft.com/office/drawing/2014/main" id="{4BF75202-002C-7F54-E08A-7DAEE5C1F65E}"/>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4B5BBEEC-E6A7-2103-86FE-3602CDB9323A}"/>
              </a:ext>
            </a:extLst>
          </p:cNvPr>
          <p:cNvSpPr>
            <a:spLocks noGrp="1"/>
          </p:cNvSpPr>
          <p:nvPr>
            <p:ph sz="quarter" idx="11"/>
          </p:nvPr>
        </p:nvSpPr>
        <p:spPr/>
        <p:txBody>
          <a:bodyPr>
            <a:normAutofit/>
          </a:bodyPr>
          <a:lstStyle/>
          <a:p>
            <a:r>
              <a:rPr lang="en-US" altLang="zh-TW" dirty="0"/>
              <a:t>Checking all possible </a:t>
            </a:r>
            <a:r>
              <a:rPr lang="en-US" altLang="zh-TW" dirty="0" err="1"/>
              <a:t>parenthesizations</a:t>
            </a:r>
            <a:r>
              <a:rPr lang="en-US" altLang="zh-TW" dirty="0"/>
              <a:t> is not an efficient algorithm. </a:t>
            </a:r>
          </a:p>
          <a:p>
            <a:r>
              <a:rPr lang="en-US" altLang="zh-TW" dirty="0"/>
              <a:t>Denote the number of alternative </a:t>
            </a:r>
            <a:r>
              <a:rPr lang="en-US" altLang="zh-TW" dirty="0" err="1"/>
              <a:t>parenthesizations</a:t>
            </a:r>
            <a:r>
              <a:rPr lang="en-US" altLang="zh-TW" dirty="0"/>
              <a:t> of a sequence of matrices by P(n)</a:t>
            </a:r>
          </a:p>
          <a:p>
            <a:endParaRPr lang="en-US" altLang="zh-TW" dirty="0"/>
          </a:p>
          <a:p>
            <a:endParaRPr lang="en-US" altLang="zh-TW" dirty="0"/>
          </a:p>
          <a:p>
            <a:endParaRPr lang="en-US" altLang="zh-TW" dirty="0"/>
          </a:p>
          <a:p>
            <a:endParaRPr lang="en-US" altLang="zh-TW" dirty="0"/>
          </a:p>
          <a:p>
            <a:pPr marL="4267200" lvl="7" indent="0">
              <a:buNone/>
            </a:pPr>
            <a:r>
              <a:rPr lang="en-US" altLang="zh-TW" dirty="0">
                <a:solidFill>
                  <a:schemeClr val="bg1"/>
                </a:solidFill>
              </a:rPr>
              <a:t>	(Catalan numbers) </a:t>
            </a:r>
          </a:p>
          <a:p>
            <a:pPr marL="4267200" lvl="7" indent="0">
              <a:buNone/>
            </a:pPr>
            <a:endParaRPr lang="en-US" altLang="zh-TW" dirty="0">
              <a:solidFill>
                <a:schemeClr val="bg1"/>
              </a:solidFill>
            </a:endParaRPr>
          </a:p>
          <a:p>
            <a:pPr marL="4267200" lvl="7" indent="0">
              <a:buNone/>
            </a:pPr>
            <a:endParaRPr lang="en-US" altLang="zh-TW" dirty="0">
              <a:solidFill>
                <a:schemeClr val="bg1"/>
              </a:solidFill>
            </a:endParaRPr>
          </a:p>
          <a:p>
            <a:pPr marL="419100" indent="-571500"/>
            <a:r>
              <a:rPr lang="en-US" altLang="zh-TW" dirty="0">
                <a:solidFill>
                  <a:schemeClr val="bg1"/>
                </a:solidFill>
              </a:rPr>
              <a:t>The number of solutions is thus exponential in n.</a:t>
            </a:r>
          </a:p>
          <a:p>
            <a:pPr marL="4267200" lvl="7" indent="0">
              <a:buNone/>
            </a:pPr>
            <a:endParaRPr lang="en-US" altLang="zh-TW" dirty="0">
              <a:solidFill>
                <a:schemeClr val="bg1"/>
              </a:solidFill>
            </a:endParaRPr>
          </a:p>
          <a:p>
            <a:endParaRPr lang="en-US" altLang="zh-TW" dirty="0"/>
          </a:p>
          <a:p>
            <a:endParaRPr lang="en-US" dirty="0"/>
          </a:p>
        </p:txBody>
      </p:sp>
      <p:graphicFrame>
        <p:nvGraphicFramePr>
          <p:cNvPr id="9" name="Object 4">
            <a:extLst>
              <a:ext uri="{FF2B5EF4-FFF2-40B4-BE49-F238E27FC236}">
                <a16:creationId xmlns:a16="http://schemas.microsoft.com/office/drawing/2014/main" id="{BCDD3991-2FD3-A682-AC54-7A6C7ADA4B3A}"/>
              </a:ext>
            </a:extLst>
          </p:cNvPr>
          <p:cNvGraphicFramePr>
            <a:graphicFrameLocks noChangeAspect="1"/>
          </p:cNvGraphicFramePr>
          <p:nvPr>
            <p:extLst>
              <p:ext uri="{D42A27DB-BD31-4B8C-83A1-F6EECF244321}">
                <p14:modId xmlns:p14="http://schemas.microsoft.com/office/powerpoint/2010/main" val="100864157"/>
              </p:ext>
            </p:extLst>
          </p:nvPr>
        </p:nvGraphicFramePr>
        <p:xfrm>
          <a:off x="3030084" y="5974080"/>
          <a:ext cx="8652742" cy="2516777"/>
        </p:xfrm>
        <a:graphic>
          <a:graphicData uri="http://schemas.openxmlformats.org/presentationml/2006/ole">
            <mc:AlternateContent xmlns:mc="http://schemas.openxmlformats.org/markup-compatibility/2006">
              <mc:Choice xmlns:v="urn:schemas-microsoft-com:vml" Requires="v">
                <p:oleObj name="方程式" r:id="rId2" imgW="84556600" imgH="24574500" progId="Equation.3">
                  <p:embed/>
                </p:oleObj>
              </mc:Choice>
              <mc:Fallback>
                <p:oleObj name="方程式" r:id="rId2" imgW="84556600" imgH="24574500" progId="Equation.3">
                  <p:embed/>
                  <p:pic>
                    <p:nvPicPr>
                      <p:cNvPr id="41988" name="Object 4">
                        <a:extLst>
                          <a:ext uri="{FF2B5EF4-FFF2-40B4-BE49-F238E27FC236}">
                            <a16:creationId xmlns:a16="http://schemas.microsoft.com/office/drawing/2014/main" id="{67FA8353-5DD1-E734-EB05-3D4E11E7903A}"/>
                          </a:ext>
                        </a:extLst>
                      </p:cNvP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3030084" y="5974080"/>
                        <a:ext cx="8652742" cy="2516777"/>
                      </a:xfrm>
                      <a:prstGeom prst="rect">
                        <a:avLst/>
                      </a:prstGeom>
                      <a:noFill/>
                    </p:spPr>
                  </p:pic>
                </p:oleObj>
              </mc:Fallback>
            </mc:AlternateContent>
          </a:graphicData>
        </a:graphic>
      </p:graphicFrame>
      <p:graphicFrame>
        <p:nvGraphicFramePr>
          <p:cNvPr id="10" name="Object 6">
            <a:extLst>
              <a:ext uri="{FF2B5EF4-FFF2-40B4-BE49-F238E27FC236}">
                <a16:creationId xmlns:a16="http://schemas.microsoft.com/office/drawing/2014/main" id="{F4BD4D3E-8042-E5A7-E51D-30023C094193}"/>
              </a:ext>
            </a:extLst>
          </p:cNvPr>
          <p:cNvGraphicFramePr>
            <a:graphicFrameLocks noChangeAspect="1"/>
          </p:cNvGraphicFramePr>
          <p:nvPr>
            <p:extLst>
              <p:ext uri="{D42A27DB-BD31-4B8C-83A1-F6EECF244321}">
                <p14:modId xmlns:p14="http://schemas.microsoft.com/office/powerpoint/2010/main" val="532937993"/>
              </p:ext>
            </p:extLst>
          </p:nvPr>
        </p:nvGraphicFramePr>
        <p:xfrm>
          <a:off x="3030084" y="8778211"/>
          <a:ext cx="3919356" cy="693636"/>
        </p:xfrm>
        <a:graphic>
          <a:graphicData uri="http://schemas.openxmlformats.org/presentationml/2006/ole">
            <mc:AlternateContent xmlns:mc="http://schemas.openxmlformats.org/markup-compatibility/2006">
              <mc:Choice xmlns:v="urn:schemas-microsoft-com:vml" Requires="v">
                <p:oleObj name="方程式" r:id="rId4" imgW="38328600" imgH="6731000" progId="Equation.3">
                  <p:embed/>
                </p:oleObj>
              </mc:Choice>
              <mc:Fallback>
                <p:oleObj name="方程式" r:id="rId4" imgW="38328600" imgH="6731000" progId="Equation.3">
                  <p:embed/>
                  <p:pic>
                    <p:nvPicPr>
                      <p:cNvPr id="41990" name="Object 6">
                        <a:extLst>
                          <a:ext uri="{FF2B5EF4-FFF2-40B4-BE49-F238E27FC236}">
                            <a16:creationId xmlns:a16="http://schemas.microsoft.com/office/drawing/2014/main" id="{12CB92F6-3039-9A00-4992-367467D1DCEA}"/>
                          </a:ext>
                        </a:extLst>
                      </p:cNvPr>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3030084" y="8778211"/>
                        <a:ext cx="3919356" cy="693636"/>
                      </a:xfrm>
                      <a:prstGeom prst="rect">
                        <a:avLst/>
                      </a:prstGeom>
                      <a:noFill/>
                    </p:spPr>
                  </p:pic>
                </p:oleObj>
              </mc:Fallback>
            </mc:AlternateContent>
          </a:graphicData>
        </a:graphic>
      </p:graphicFrame>
      <p:graphicFrame>
        <p:nvGraphicFramePr>
          <p:cNvPr id="11" name="Object 8">
            <a:extLst>
              <a:ext uri="{FF2B5EF4-FFF2-40B4-BE49-F238E27FC236}">
                <a16:creationId xmlns:a16="http://schemas.microsoft.com/office/drawing/2014/main" id="{AEBE9C56-0282-A6B4-A5B7-51D1B7367C6F}"/>
              </a:ext>
            </a:extLst>
          </p:cNvPr>
          <p:cNvGraphicFramePr>
            <a:graphicFrameLocks noChangeAspect="1"/>
          </p:cNvGraphicFramePr>
          <p:nvPr>
            <p:extLst>
              <p:ext uri="{D42A27DB-BD31-4B8C-83A1-F6EECF244321}">
                <p14:modId xmlns:p14="http://schemas.microsoft.com/office/powerpoint/2010/main" val="1232721151"/>
              </p:ext>
            </p:extLst>
          </p:nvPr>
        </p:nvGraphicFramePr>
        <p:xfrm>
          <a:off x="4374741" y="9721777"/>
          <a:ext cx="6258425" cy="1910993"/>
        </p:xfrm>
        <a:graphic>
          <a:graphicData uri="http://schemas.openxmlformats.org/presentationml/2006/ole">
            <mc:AlternateContent xmlns:mc="http://schemas.openxmlformats.org/markup-compatibility/2006">
              <mc:Choice xmlns:v="urn:schemas-microsoft-com:vml" Requires="v">
                <p:oleObj name="方程式" r:id="rId6" imgW="59690000" imgH="18135600" progId="Equation.3">
                  <p:embed/>
                </p:oleObj>
              </mc:Choice>
              <mc:Fallback>
                <p:oleObj name="方程式" r:id="rId6" imgW="59690000" imgH="18135600" progId="Equation.3">
                  <p:embed/>
                  <p:pic>
                    <p:nvPicPr>
                      <p:cNvPr id="41992" name="Object 8">
                        <a:extLst>
                          <a:ext uri="{FF2B5EF4-FFF2-40B4-BE49-F238E27FC236}">
                            <a16:creationId xmlns:a16="http://schemas.microsoft.com/office/drawing/2014/main" id="{5BD3EEDB-CEBC-1C5B-D6DC-57B7CC34F785}"/>
                          </a:ext>
                        </a:extLst>
                      </p:cNvPr>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374741" y="9721777"/>
                        <a:ext cx="6258425" cy="1910993"/>
                      </a:xfrm>
                      <a:prstGeom prst="rect">
                        <a:avLst/>
                      </a:prstGeom>
                      <a:noFill/>
                    </p:spPr>
                  </p:pic>
                </p:oleObj>
              </mc:Fallback>
            </mc:AlternateContent>
          </a:graphicData>
        </a:graphic>
      </p:graphicFrame>
    </p:spTree>
    <p:extLst>
      <p:ext uri="{BB962C8B-B14F-4D97-AF65-F5344CB8AC3E}">
        <p14:creationId xmlns:p14="http://schemas.microsoft.com/office/powerpoint/2010/main" val="38345748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A160-346F-C6C0-9128-575B9B8DDC5C}"/>
              </a:ext>
            </a:extLst>
          </p:cNvPr>
          <p:cNvSpPr>
            <a:spLocks noGrp="1"/>
          </p:cNvSpPr>
          <p:nvPr>
            <p:ph type="title"/>
          </p:nvPr>
        </p:nvSpPr>
        <p:spPr/>
        <p:txBody>
          <a:bodyPr>
            <a:normAutofit fontScale="90000"/>
          </a:bodyPr>
          <a:lstStyle/>
          <a:p>
            <a:r>
              <a:rPr lang="en-US" sz="4000" dirty="0"/>
              <a:t>Solving matrix chain multiplication problem</a:t>
            </a:r>
            <a:br>
              <a:rPr lang="en-US" sz="4000" dirty="0"/>
            </a:br>
            <a:endParaRPr lang="en-US" dirty="0"/>
          </a:p>
        </p:txBody>
      </p:sp>
      <p:sp>
        <p:nvSpPr>
          <p:cNvPr id="3" name="Text Placeholder 2">
            <a:extLst>
              <a:ext uri="{FF2B5EF4-FFF2-40B4-BE49-F238E27FC236}">
                <a16:creationId xmlns:a16="http://schemas.microsoft.com/office/drawing/2014/main" id="{E0F8B1CA-D053-2283-8B46-C5810BA1B319}"/>
              </a:ext>
            </a:extLst>
          </p:cNvPr>
          <p:cNvSpPr>
            <a:spLocks noGrp="1"/>
          </p:cNvSpPr>
          <p:nvPr>
            <p:ph type="body" sz="quarter" idx="10"/>
          </p:nvPr>
        </p:nvSpPr>
        <p:spPr>
          <a:xfrm>
            <a:off x="2167377" y="2419728"/>
            <a:ext cx="17374657" cy="803546"/>
          </a:xfrm>
        </p:spPr>
        <p:txBody>
          <a:bodyPr>
            <a:normAutofit/>
          </a:bodyPr>
          <a:lstStyle/>
          <a:p>
            <a:r>
              <a:rPr lang="en-US" altLang="zh-TW" sz="3200" dirty="0"/>
              <a:t>Step 1: The structure of an optimal </a:t>
            </a:r>
            <a:r>
              <a:rPr lang="en-US" altLang="zh-TW" sz="3200" dirty="0" err="1"/>
              <a:t>parenthesization</a:t>
            </a:r>
            <a:r>
              <a:rPr lang="en-US" altLang="zh-TW" sz="3200" dirty="0"/>
              <a:t> </a:t>
            </a:r>
            <a:endParaRPr lang="en-US" dirty="0"/>
          </a:p>
        </p:txBody>
      </p:sp>
      <p:graphicFrame>
        <p:nvGraphicFramePr>
          <p:cNvPr id="5" name="Content Placeholder 4">
            <a:extLst>
              <a:ext uri="{FF2B5EF4-FFF2-40B4-BE49-F238E27FC236}">
                <a16:creationId xmlns:a16="http://schemas.microsoft.com/office/drawing/2014/main" id="{38F8A1ED-768E-9E75-E3CA-70586FF7D202}"/>
              </a:ext>
            </a:extLst>
          </p:cNvPr>
          <p:cNvGraphicFramePr>
            <a:graphicFrameLocks noGrp="1" noChangeAspect="1"/>
          </p:cNvGraphicFramePr>
          <p:nvPr>
            <p:ph sz="quarter" idx="11"/>
            <p:extLst>
              <p:ext uri="{D42A27DB-BD31-4B8C-83A1-F6EECF244321}">
                <p14:modId xmlns:p14="http://schemas.microsoft.com/office/powerpoint/2010/main" val="400211968"/>
              </p:ext>
            </p:extLst>
          </p:nvPr>
        </p:nvGraphicFramePr>
        <p:xfrm>
          <a:off x="4909500" y="4125913"/>
          <a:ext cx="14572938" cy="8523287"/>
        </p:xfrm>
        <a:graphic>
          <a:graphicData uri="http://schemas.openxmlformats.org/presentationml/2006/ole">
            <mc:AlternateContent xmlns:mc="http://schemas.openxmlformats.org/markup-compatibility/2006">
              <mc:Choice xmlns:v="urn:schemas-microsoft-com:vml" Requires="v">
                <p:oleObj name="VISIO" r:id="rId2" imgW="20650200" imgH="12077700" progId="Visio.Drawing.6">
                  <p:embed/>
                </p:oleObj>
              </mc:Choice>
              <mc:Fallback>
                <p:oleObj name="VISIO" r:id="rId2" imgW="20650200" imgH="12077700" progId="Visio.Drawing.6">
                  <p:embed/>
                  <p:pic>
                    <p:nvPicPr>
                      <p:cNvPr id="43012" name="Object 4">
                        <a:extLst>
                          <a:ext uri="{FF2B5EF4-FFF2-40B4-BE49-F238E27FC236}">
                            <a16:creationId xmlns:a16="http://schemas.microsoft.com/office/drawing/2014/main" id="{32DF9843-D9CC-5682-20EA-A54AE2C237C9}"/>
                          </a:ext>
                        </a:extLst>
                      </p:cNvP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4909500" y="4125913"/>
                        <a:ext cx="14572938" cy="852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2352487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EABF0-9EF3-C16F-A750-038BDCBA25D1}"/>
              </a:ext>
            </a:extLst>
          </p:cNvPr>
          <p:cNvSpPr>
            <a:spLocks noGrp="1"/>
          </p:cNvSpPr>
          <p:nvPr>
            <p:ph type="title"/>
          </p:nvPr>
        </p:nvSpPr>
        <p:spPr/>
        <p:txBody>
          <a:bodyPr>
            <a:normAutofit fontScale="90000"/>
          </a:bodyPr>
          <a:lstStyle/>
          <a:p>
            <a:r>
              <a:rPr lang="en-US" sz="4000" dirty="0"/>
              <a:t>Solving matrix chain multiplication problem</a:t>
            </a:r>
            <a:br>
              <a:rPr lang="en-US" sz="4000" dirty="0"/>
            </a:br>
            <a:endParaRPr lang="en-US" dirty="0"/>
          </a:p>
        </p:txBody>
      </p:sp>
      <p:sp>
        <p:nvSpPr>
          <p:cNvPr id="3" name="Text Placeholder 2">
            <a:extLst>
              <a:ext uri="{FF2B5EF4-FFF2-40B4-BE49-F238E27FC236}">
                <a16:creationId xmlns:a16="http://schemas.microsoft.com/office/drawing/2014/main" id="{E2D8C400-5EB2-FF17-966D-21F5010D44A5}"/>
              </a:ext>
            </a:extLst>
          </p:cNvPr>
          <p:cNvSpPr>
            <a:spLocks noGrp="1"/>
          </p:cNvSpPr>
          <p:nvPr>
            <p:ph type="body" sz="quarter" idx="10"/>
          </p:nvPr>
        </p:nvSpPr>
        <p:spPr/>
        <p:txBody>
          <a:bodyPr/>
          <a:lstStyle/>
          <a:p>
            <a:r>
              <a:rPr lang="en-US" altLang="zh-TW" dirty="0"/>
              <a:t>Step 2: A recursive solution</a:t>
            </a:r>
            <a:endParaRPr lang="en-US" dirty="0"/>
          </a:p>
        </p:txBody>
      </p:sp>
      <p:sp>
        <p:nvSpPr>
          <p:cNvPr id="4" name="Content Placeholder 3">
            <a:extLst>
              <a:ext uri="{FF2B5EF4-FFF2-40B4-BE49-F238E27FC236}">
                <a16:creationId xmlns:a16="http://schemas.microsoft.com/office/drawing/2014/main" id="{54E8069C-5E9E-C07E-6444-B450B836EB55}"/>
              </a:ext>
            </a:extLst>
          </p:cNvPr>
          <p:cNvSpPr>
            <a:spLocks noGrp="1"/>
          </p:cNvSpPr>
          <p:nvPr>
            <p:ph sz="quarter" idx="11"/>
          </p:nvPr>
        </p:nvSpPr>
        <p:spPr/>
        <p:txBody>
          <a:bodyPr/>
          <a:lstStyle/>
          <a:p>
            <a:r>
              <a:rPr lang="en-US" altLang="zh-TW" dirty="0"/>
              <a:t>Define </a:t>
            </a:r>
            <a:r>
              <a:rPr lang="en-US" altLang="zh-TW" i="1" dirty="0"/>
              <a:t>m</a:t>
            </a:r>
            <a:r>
              <a:rPr lang="en-US" altLang="zh-TW" dirty="0"/>
              <a:t>[</a:t>
            </a:r>
            <a:r>
              <a:rPr lang="en-US" altLang="zh-TW" i="1" dirty="0" err="1"/>
              <a:t>i</a:t>
            </a:r>
            <a:r>
              <a:rPr lang="en-US" altLang="zh-TW" i="1" dirty="0"/>
              <a:t>, j</a:t>
            </a:r>
            <a:r>
              <a:rPr lang="en-US" altLang="zh-TW" dirty="0"/>
              <a:t>] = minimum number of scalar multiplications needed to compute the matrix </a:t>
            </a:r>
            <a:r>
              <a:rPr lang="en-US" altLang="zh-TW" dirty="0" err="1"/>
              <a:t>Aij</a:t>
            </a:r>
            <a:r>
              <a:rPr lang="en-US" altLang="zh-TW" dirty="0"/>
              <a:t> = Ai Ai+1…</a:t>
            </a:r>
            <a:r>
              <a:rPr lang="en-US" altLang="zh-TW" dirty="0" err="1"/>
              <a:t>Aj</a:t>
            </a:r>
            <a:endParaRPr lang="en-US" altLang="zh-TW" dirty="0"/>
          </a:p>
          <a:p>
            <a:r>
              <a:rPr lang="en-US" altLang="zh-TW" dirty="0"/>
              <a:t>Our goal is </a:t>
            </a:r>
            <a:r>
              <a:rPr lang="en-US" altLang="zh-TW" i="1" dirty="0"/>
              <a:t>m</a:t>
            </a:r>
            <a:r>
              <a:rPr lang="en-US" altLang="zh-TW" dirty="0"/>
              <a:t>[</a:t>
            </a:r>
            <a:r>
              <a:rPr lang="en-US" altLang="zh-TW" i="1" dirty="0"/>
              <a:t>1, n</a:t>
            </a:r>
            <a:r>
              <a:rPr lang="en-US" altLang="zh-TW" dirty="0"/>
              <a:t>] as the lowest cost.</a:t>
            </a:r>
          </a:p>
          <a:p>
            <a:endParaRPr lang="en-US" altLang="zh-TW" dirty="0"/>
          </a:p>
          <a:p>
            <a:endParaRPr lang="en-US" dirty="0"/>
          </a:p>
        </p:txBody>
      </p:sp>
      <p:pic>
        <p:nvPicPr>
          <p:cNvPr id="7" name="Picture 6">
            <a:extLst>
              <a:ext uri="{FF2B5EF4-FFF2-40B4-BE49-F238E27FC236}">
                <a16:creationId xmlns:a16="http://schemas.microsoft.com/office/drawing/2014/main" id="{29607696-FD28-0A2B-1DB0-424EC3723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992" y="6320504"/>
            <a:ext cx="18637760" cy="2056580"/>
          </a:xfrm>
          <a:prstGeom prst="rect">
            <a:avLst/>
          </a:prstGeom>
          <a:noFill/>
        </p:spPr>
      </p:pic>
    </p:spTree>
    <p:extLst>
      <p:ext uri="{BB962C8B-B14F-4D97-AF65-F5344CB8AC3E}">
        <p14:creationId xmlns:p14="http://schemas.microsoft.com/office/powerpoint/2010/main" val="2579158266"/>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EBCA056-F2A5-496F-A830-7BAED988D208}" vid="{3C0D7A97-88A3-424B-BF48-73EB1D05E1BE}"/>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13126</TotalTime>
  <Words>1537</Words>
  <Application>Microsoft Macintosh PowerPoint</Application>
  <PresentationFormat>Custom</PresentationFormat>
  <Paragraphs>154</Paragraphs>
  <Slides>29</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29</vt:i4>
      </vt:variant>
    </vt:vector>
  </HeadingPairs>
  <TitlesOfParts>
    <vt:vector size="44" baseType="lpstr">
      <vt:lpstr>Times New Roman</vt:lpstr>
      <vt:lpstr>Arial</vt:lpstr>
      <vt:lpstr>OCRB</vt:lpstr>
      <vt:lpstr>Open Sans Light</vt:lpstr>
      <vt:lpstr>Avenir Black</vt:lpstr>
      <vt:lpstr>Open Sans ExtraBold</vt:lpstr>
      <vt:lpstr>Cambria Math</vt:lpstr>
      <vt:lpstr>Wingdings</vt:lpstr>
      <vt:lpstr>Calibri</vt:lpstr>
      <vt:lpstr>Open Sans Semibold</vt:lpstr>
      <vt:lpstr>Avenir Book</vt:lpstr>
      <vt:lpstr>21_BasicWhite</vt:lpstr>
      <vt:lpstr>方程式</vt:lpstr>
      <vt:lpstr>VISIO</vt:lpstr>
      <vt:lpstr>Equation</vt:lpstr>
      <vt:lpstr>Dynamic programming: Matrix Chain Multiplication</vt:lpstr>
      <vt:lpstr>Outline Materials</vt:lpstr>
      <vt:lpstr>Learning outcomes</vt:lpstr>
      <vt:lpstr>Matrix chain multiplication problem</vt:lpstr>
      <vt:lpstr>Matrix chain multiplication problem</vt:lpstr>
      <vt:lpstr>Matrix chain multiplication problem</vt:lpstr>
      <vt:lpstr>Matrix chain multiplication problem</vt:lpstr>
      <vt:lpstr>Solving matrix chain multiplication problem </vt:lpstr>
      <vt:lpstr>Solving matrix chain multiplication problem </vt:lpstr>
      <vt:lpstr>Solving matrix chain multiplication problem </vt:lpstr>
      <vt:lpstr>Solving matrix chain multiplication problem </vt:lpstr>
      <vt:lpstr>Solving matrix chain multiplication problem </vt:lpstr>
      <vt:lpstr>Solving matrix chain multiplication problem </vt:lpstr>
      <vt:lpstr>Solving matrix chain multiplication problem </vt:lpstr>
      <vt:lpstr>Elements of dynamic programming</vt:lpstr>
      <vt:lpstr>Elements of dynamic programming</vt:lpstr>
      <vt:lpstr>Elements of dynamic programming</vt:lpstr>
      <vt:lpstr>Elements of dynamic programming</vt:lpstr>
      <vt:lpstr>Elements of dynamic programming</vt:lpstr>
      <vt:lpstr>Elements of dynamic programming</vt:lpstr>
      <vt:lpstr>Elements of dynamic programming</vt:lpstr>
      <vt:lpstr>Elements of dynamic programming</vt:lpstr>
      <vt:lpstr>Elements of dynamic programming</vt:lpstr>
      <vt:lpstr>Elements of dynamic programming</vt:lpstr>
      <vt:lpstr>Summary</vt:lpstr>
      <vt:lpstr>Exercises</vt:lpstr>
      <vt:lpstr>Exercises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Algorithms In Programming</dc:title>
  <dc:creator>HENRY LUCKY</dc:creator>
  <cp:lastModifiedBy>HENRY LUCKY</cp:lastModifiedBy>
  <cp:revision>60</cp:revision>
  <dcterms:created xsi:type="dcterms:W3CDTF">2023-06-13T08:42:51Z</dcterms:created>
  <dcterms:modified xsi:type="dcterms:W3CDTF">2023-07-31T08:58:15Z</dcterms:modified>
</cp:coreProperties>
</file>